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heme/themeOverride1.xml" ContentType="application/vnd.openxmlformats-officedocument.themeOverride+xml"/>
  <Override PartName="/ppt/charts/chart7.xml" ContentType="application/vnd.openxmlformats-officedocument.drawingml.chart+xml"/>
  <Override PartName="/ppt/theme/themeOverride2.xml" ContentType="application/vnd.openxmlformats-officedocument.themeOverride+xml"/>
  <Override PartName="/ppt/charts/chart8.xml" ContentType="application/vnd.openxmlformats-officedocument.drawingml.chart+xml"/>
  <Override PartName="/ppt/theme/themeOverride3.xml" ContentType="application/vnd.openxmlformats-officedocument.themeOverride+xml"/>
  <Override PartName="/ppt/charts/chart9.xml" ContentType="application/vnd.openxmlformats-officedocument.drawingml.chart+xml"/>
  <Override PartName="/ppt/theme/themeOverride4.xml" ContentType="application/vnd.openxmlformats-officedocument.themeOverride+xml"/>
  <Override PartName="/ppt/charts/chart10.xml" ContentType="application/vnd.openxmlformats-officedocument.drawingml.chart+xml"/>
  <Override PartName="/ppt/theme/themeOverride5.xml" ContentType="application/vnd.openxmlformats-officedocument.themeOverride+xml"/>
  <Override PartName="/ppt/charts/chart11.xml" ContentType="application/vnd.openxmlformats-officedocument.drawingml.chart+xml"/>
  <Override PartName="/ppt/theme/themeOverride6.xml" ContentType="application/vnd.openxmlformats-officedocument.themeOverride+xml"/>
  <Override PartName="/ppt/notesSlides/notesSlide1.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notesSlides/notesSlide2.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notesSlides/notesSlide3.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notesSlides/notesSlide4.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67" r:id="rId2"/>
    <p:sldId id="2767" r:id="rId3"/>
    <p:sldId id="2665" r:id="rId4"/>
    <p:sldId id="2735" r:id="rId5"/>
    <p:sldId id="566" r:id="rId6"/>
    <p:sldId id="2724" r:id="rId7"/>
    <p:sldId id="2712" r:id="rId8"/>
    <p:sldId id="2754" r:id="rId9"/>
    <p:sldId id="2786" r:id="rId10"/>
    <p:sldId id="298" r:id="rId11"/>
    <p:sldId id="299" r:id="rId12"/>
    <p:sldId id="300" r:id="rId13"/>
    <p:sldId id="301" r:id="rId14"/>
    <p:sldId id="302" r:id="rId15"/>
    <p:sldId id="571" r:id="rId16"/>
    <p:sldId id="304" r:id="rId17"/>
    <p:sldId id="500" r:id="rId18"/>
    <p:sldId id="2768" r:id="rId19"/>
    <p:sldId id="2769" r:id="rId20"/>
    <p:sldId id="2770" r:id="rId21"/>
    <p:sldId id="2771" r:id="rId22"/>
    <p:sldId id="2787" r:id="rId23"/>
    <p:sldId id="2788" r:id="rId24"/>
    <p:sldId id="2772" r:id="rId25"/>
    <p:sldId id="2773" r:id="rId26"/>
    <p:sldId id="2774" r:id="rId27"/>
    <p:sldId id="2775" r:id="rId28"/>
    <p:sldId id="2789" r:id="rId29"/>
    <p:sldId id="345" r:id="rId30"/>
    <p:sldId id="256" r:id="rId31"/>
    <p:sldId id="307" r:id="rId32"/>
    <p:sldId id="308" r:id="rId33"/>
    <p:sldId id="309" r:id="rId34"/>
    <p:sldId id="289" r:id="rId35"/>
    <p:sldId id="2719" r:id="rId36"/>
    <p:sldId id="2720" r:id="rId37"/>
    <p:sldId id="2721" r:id="rId38"/>
    <p:sldId id="2743" r:id="rId39"/>
    <p:sldId id="286" r:id="rId40"/>
    <p:sldId id="287" r:id="rId41"/>
    <p:sldId id="288" r:id="rId42"/>
    <p:sldId id="2666" r:id="rId43"/>
    <p:sldId id="2790" r:id="rId44"/>
    <p:sldId id="2763" r:id="rId45"/>
    <p:sldId id="1819" r:id="rId46"/>
    <p:sldId id="1820" r:id="rId47"/>
    <p:sldId id="2714" r:id="rId48"/>
    <p:sldId id="509" r:id="rId49"/>
    <p:sldId id="2664" r:id="rId50"/>
    <p:sldId id="261" r:id="rId51"/>
    <p:sldId id="262" r:id="rId52"/>
    <p:sldId id="263" r:id="rId53"/>
    <p:sldId id="264" r:id="rId54"/>
    <p:sldId id="265" r:id="rId55"/>
    <p:sldId id="266" r:id="rId56"/>
    <p:sldId id="2791" r:id="rId57"/>
    <p:sldId id="268" r:id="rId58"/>
    <p:sldId id="269" r:id="rId59"/>
    <p:sldId id="2792" r:id="rId60"/>
    <p:sldId id="295" r:id="rId61"/>
    <p:sldId id="278" r:id="rId62"/>
    <p:sldId id="279" r:id="rId63"/>
    <p:sldId id="296" r:id="rId64"/>
    <p:sldId id="277" r:id="rId65"/>
    <p:sldId id="285" r:id="rId66"/>
    <p:sldId id="2793" r:id="rId67"/>
    <p:sldId id="2794" r:id="rId68"/>
    <p:sldId id="4263" r:id="rId69"/>
    <p:sldId id="2795" r:id="rId70"/>
    <p:sldId id="4265" r:id="rId71"/>
    <p:sldId id="4266" r:id="rId72"/>
    <p:sldId id="292" r:id="rId73"/>
    <p:sldId id="2694" r:id="rId74"/>
    <p:sldId id="269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thurya palla" initials="cp" lastIdx="1" clrIdx="0">
    <p:extLst>
      <p:ext uri="{19B8F6BF-5375-455C-9EA6-DF929625EA0E}">
        <p15:presenceInfo xmlns:p15="http://schemas.microsoft.com/office/powerpoint/2012/main" userId="39dd4e6ea5bc50a9" providerId="Windows Live"/>
      </p:ext>
    </p:extLst>
  </p:cmAuthor>
  <p:cmAuthor id="2" name="pranjal mathur" initials="pm" lastIdx="5" clrIdx="1">
    <p:extLst>
      <p:ext uri="{19B8F6BF-5375-455C-9EA6-DF929625EA0E}">
        <p15:presenceInfo xmlns:p15="http://schemas.microsoft.com/office/powerpoint/2012/main" userId="d6fa4181611ca439" providerId="Windows Live"/>
      </p:ext>
    </p:extLst>
  </p:cmAuthor>
  <p:cmAuthor id="3" name="Yash Gupta" initials="YG" lastIdx="3" clrIdx="2">
    <p:extLst>
      <p:ext uri="{19B8F6BF-5375-455C-9EA6-DF929625EA0E}">
        <p15:presenceInfo xmlns:p15="http://schemas.microsoft.com/office/powerpoint/2012/main" userId="7d326bbfad00be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7C67"/>
    <a:srgbClr val="60FBC5"/>
    <a:srgbClr val="20B7FF"/>
    <a:srgbClr val="DDEBF7"/>
    <a:srgbClr val="14FF1B"/>
    <a:srgbClr val="FFE5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3758" autoAdjust="0"/>
  </p:normalViewPr>
  <p:slideViewPr>
    <p:cSldViewPr snapToGrid="0" snapToObjects="1">
      <p:cViewPr varScale="1">
        <p:scale>
          <a:sx n="77" d="100"/>
          <a:sy n="77" d="100"/>
        </p:scale>
        <p:origin x="821" y="67"/>
      </p:cViewPr>
      <p:guideLst>
        <p:guide orient="horz" pos="2160"/>
        <p:guide pos="3840"/>
      </p:guideLst>
    </p:cSldViewPr>
  </p:slideViewPr>
  <p:outlineViewPr>
    <p:cViewPr>
      <p:scale>
        <a:sx n="33" d="100"/>
        <a:sy n="33" d="100"/>
      </p:scale>
      <p:origin x="0" y="-2032"/>
    </p:cViewPr>
  </p:outlineViewPr>
  <p:notesTextViewPr>
    <p:cViewPr>
      <p:scale>
        <a:sx n="1" d="1"/>
        <a:sy n="1" d="1"/>
      </p:scale>
      <p:origin x="0" y="0"/>
    </p:cViewPr>
  </p:notesTextViewPr>
  <p:notesViewPr>
    <p:cSldViewPr snapToGrid="0" snapToObjects="1">
      <p:cViewPr varScale="1">
        <p:scale>
          <a:sx n="50" d="100"/>
          <a:sy n="50" d="100"/>
        </p:scale>
        <p:origin x="2708"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5.xm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6.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1.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2.xm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3.xm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Market Value</c:v>
                </c:pt>
              </c:strCache>
            </c:strRef>
          </c:tx>
          <c:spPr>
            <a:solidFill>
              <a:srgbClr val="0070C0"/>
            </a:solidFill>
          </c:spPr>
          <c:invertIfNegative val="0"/>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Sheet1!$B$2:$B$11</c:f>
              <c:numCache>
                <c:formatCode>_(* #,##0.00_);_(* \(#,##0.00\);_(* "-"??_);_(@_)</c:formatCode>
                <c:ptCount val="10"/>
                <c:pt idx="0">
                  <c:v>8744.8047709090933</c:v>
                </c:pt>
                <c:pt idx="1">
                  <c:v>9425.8788398312736</c:v>
                </c:pt>
                <c:pt idx="2">
                  <c:v>10172.231199947521</c:v>
                </c:pt>
                <c:pt idx="3">
                  <c:v>10992.922181899552</c:v>
                </c:pt>
                <c:pt idx="4">
                  <c:v>11899.60227884531</c:v>
                </c:pt>
                <c:pt idx="5">
                  <c:v>12906.048713185586</c:v>
                </c:pt>
                <c:pt idx="6">
                  <c:v>14029.889668198935</c:v>
                </c:pt>
                <c:pt idx="7">
                  <c:v>15290.892170182618</c:v>
                </c:pt>
                <c:pt idx="8">
                  <c:v>16712.661221019025</c:v>
                </c:pt>
                <c:pt idx="9">
                  <c:v>18323.490463744936</c:v>
                </c:pt>
              </c:numCache>
            </c:numRef>
          </c:val>
          <c:extLst>
            <c:ext xmlns:c16="http://schemas.microsoft.com/office/drawing/2014/chart" uri="{C3380CC4-5D6E-409C-BE32-E72D297353CC}">
              <c16:uniqueId val="{00000000-A628-4DFA-A827-272F8C46950D}"/>
            </c:ext>
          </c:extLst>
        </c:ser>
        <c:dLbls>
          <c:showLegendKey val="0"/>
          <c:showVal val="0"/>
          <c:showCatName val="0"/>
          <c:showSerName val="0"/>
          <c:showPercent val="0"/>
          <c:showBubbleSize val="0"/>
        </c:dLbls>
        <c:gapWidth val="72"/>
        <c:overlap val="-9"/>
        <c:axId val="222879088"/>
        <c:axId val="222888880"/>
      </c:barChart>
      <c:lineChart>
        <c:grouping val="standard"/>
        <c:varyColors val="0"/>
        <c:ser>
          <c:idx val="1"/>
          <c:order val="1"/>
          <c:tx>
            <c:strRef>
              <c:f>Sheet1!$C$1</c:f>
              <c:strCache>
                <c:ptCount val="1"/>
                <c:pt idx="0">
                  <c:v>Y-0-Y Growth</c:v>
                </c:pt>
              </c:strCache>
            </c:strRef>
          </c:tx>
          <c:spPr>
            <a:ln>
              <a:solidFill>
                <a:srgbClr val="00B050"/>
              </a:solidFill>
            </a:ln>
          </c:spPr>
          <c:marker>
            <c:spPr>
              <a:solidFill>
                <a:srgbClr val="00B050"/>
              </a:solidFill>
              <a:ln>
                <a:solidFill>
                  <a:srgbClr val="00B050"/>
                </a:solidFill>
              </a:ln>
            </c:spPr>
          </c:marker>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Sheet1!$C$2:$C$11</c:f>
              <c:numCache>
                <c:formatCode>0.00%</c:formatCode>
                <c:ptCount val="10"/>
                <c:pt idx="1">
                  <c:v>7.7883278902677766E-2</c:v>
                </c:pt>
                <c:pt idx="2">
                  <c:v>7.9181196024115996E-2</c:v>
                </c:pt>
                <c:pt idx="3">
                  <c:v>8.0679544715447138E-2</c:v>
                </c:pt>
                <c:pt idx="4">
                  <c:v>8.2478533181892022E-2</c:v>
                </c:pt>
                <c:pt idx="5">
                  <c:v>8.457815738341945E-2</c:v>
                </c:pt>
                <c:pt idx="6">
                  <c:v>8.7078623364032826E-2</c:v>
                </c:pt>
                <c:pt idx="7">
                  <c:v>8.9879716220574002E-2</c:v>
                </c:pt>
                <c:pt idx="8">
                  <c:v>9.2981432019308086E-2</c:v>
                </c:pt>
                <c:pt idx="9">
                  <c:v>9.6383766859344799E-2</c:v>
                </c:pt>
              </c:numCache>
            </c:numRef>
          </c:val>
          <c:smooth val="0"/>
          <c:extLst>
            <c:ext xmlns:c16="http://schemas.microsoft.com/office/drawing/2014/chart" uri="{C3380CC4-5D6E-409C-BE32-E72D297353CC}">
              <c16:uniqueId val="{00000001-A628-4DFA-A827-272F8C46950D}"/>
            </c:ext>
          </c:extLst>
        </c:ser>
        <c:dLbls>
          <c:showLegendKey val="0"/>
          <c:showVal val="0"/>
          <c:showCatName val="0"/>
          <c:showSerName val="0"/>
          <c:showPercent val="0"/>
          <c:showBubbleSize val="0"/>
        </c:dLbls>
        <c:marker val="1"/>
        <c:smooth val="0"/>
        <c:axId val="45618176"/>
        <c:axId val="45617088"/>
      </c:lineChart>
      <c:catAx>
        <c:axId val="222879088"/>
        <c:scaling>
          <c:orientation val="minMax"/>
        </c:scaling>
        <c:delete val="0"/>
        <c:axPos val="b"/>
        <c:numFmt formatCode="General" sourceLinked="1"/>
        <c:majorTickMark val="out"/>
        <c:minorTickMark val="none"/>
        <c:tickLblPos val="nextTo"/>
        <c:crossAx val="222888880"/>
        <c:crosses val="autoZero"/>
        <c:auto val="1"/>
        <c:lblAlgn val="ctr"/>
        <c:lblOffset val="100"/>
        <c:noMultiLvlLbl val="0"/>
      </c:catAx>
      <c:valAx>
        <c:axId val="222888880"/>
        <c:scaling>
          <c:orientation val="minMax"/>
        </c:scaling>
        <c:delete val="0"/>
        <c:axPos val="l"/>
        <c:numFmt formatCode="_(* #,##0.00_);_(* \(#,##0.00\);_(* &quot;-&quot;??_);_(@_)" sourceLinked="1"/>
        <c:majorTickMark val="out"/>
        <c:minorTickMark val="none"/>
        <c:tickLblPos val="nextTo"/>
        <c:txPr>
          <a:bodyPr/>
          <a:lstStyle/>
          <a:p>
            <a:pPr>
              <a:defRPr sz="100"/>
            </a:pPr>
            <a:endParaRPr lang="en-US"/>
          </a:p>
        </c:txPr>
        <c:crossAx val="222879088"/>
        <c:crosses val="autoZero"/>
        <c:crossBetween val="between"/>
      </c:valAx>
      <c:valAx>
        <c:axId val="45617088"/>
        <c:scaling>
          <c:orientation val="minMax"/>
        </c:scaling>
        <c:delete val="0"/>
        <c:axPos val="r"/>
        <c:numFmt formatCode="0.0%" sourceLinked="0"/>
        <c:majorTickMark val="out"/>
        <c:minorTickMark val="none"/>
        <c:tickLblPos val="nextTo"/>
        <c:txPr>
          <a:bodyPr/>
          <a:lstStyle/>
          <a:p>
            <a:pPr>
              <a:defRPr sz="100"/>
            </a:pPr>
            <a:endParaRPr lang="en-US"/>
          </a:p>
        </c:txPr>
        <c:crossAx val="45618176"/>
        <c:crosses val="max"/>
        <c:crossBetween val="between"/>
      </c:valAx>
      <c:catAx>
        <c:axId val="45618176"/>
        <c:scaling>
          <c:orientation val="minMax"/>
        </c:scaling>
        <c:delete val="1"/>
        <c:axPos val="b"/>
        <c:numFmt formatCode="General" sourceLinked="1"/>
        <c:majorTickMark val="out"/>
        <c:minorTickMark val="none"/>
        <c:tickLblPos val="none"/>
        <c:crossAx val="45617088"/>
        <c:crosses val="autoZero"/>
        <c:auto val="1"/>
        <c:lblAlgn val="ctr"/>
        <c:lblOffset val="100"/>
        <c:noMultiLvlLbl val="0"/>
      </c:catAx>
    </c:plotArea>
    <c:legend>
      <c:legendPos val="b"/>
      <c:overlay val="0"/>
    </c:legend>
    <c:plotVisOnly val="1"/>
    <c:dispBlanksAs val="gap"/>
    <c:showDLblsOverMax val="0"/>
  </c:chart>
  <c:spPr>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Sheet1!$A$2:$A$6</c:f>
              <c:strCache>
                <c:ptCount val="5"/>
                <c:pt idx="0">
                  <c:v>North America</c:v>
                </c:pt>
                <c:pt idx="1">
                  <c:v>South America</c:v>
                </c:pt>
                <c:pt idx="2">
                  <c:v>Europe</c:v>
                </c:pt>
                <c:pt idx="3">
                  <c:v>Asia-Pacific</c:v>
                </c:pt>
                <c:pt idx="4">
                  <c:v>Middle East &amp; Africa</c:v>
                </c:pt>
              </c:strCache>
            </c:strRef>
          </c:cat>
          <c:val>
            <c:numRef>
              <c:f>Sheet1!$B$2:$B$6</c:f>
              <c:numCache>
                <c:formatCode>General</c:formatCode>
                <c:ptCount val="5"/>
                <c:pt idx="0">
                  <c:v>15</c:v>
                </c:pt>
                <c:pt idx="1">
                  <c:v>5</c:v>
                </c:pt>
                <c:pt idx="2">
                  <c:v>12</c:v>
                </c:pt>
                <c:pt idx="3">
                  <c:v>25</c:v>
                </c:pt>
                <c:pt idx="4">
                  <c:v>7</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65114844019921025"/>
          <c:y val="0.10850591711471143"/>
          <c:w val="0.3488515598007898"/>
          <c:h val="0.87215511617693908"/>
        </c:manualLayout>
      </c:layout>
      <c:overlay val="0"/>
      <c:txPr>
        <a:bodyPr/>
        <a:lstStyle/>
        <a:p>
          <a:pPr>
            <a:defRPr sz="1200"/>
          </a:pPr>
          <a:endParaRPr lang="en-US"/>
        </a:p>
      </c:txPr>
    </c:legend>
    <c:plotVisOnly val="1"/>
    <c:dispBlanksAs val="gap"/>
    <c:showDLblsOverMax val="0"/>
  </c:chart>
  <c:txPr>
    <a:bodyPr/>
    <a:lstStyle/>
    <a:p>
      <a:pPr>
        <a:defRPr sz="999"/>
      </a:pPr>
      <a:endParaRPr lang="en-US"/>
    </a:p>
  </c:txPr>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Sheet1!$A$2:$A$6</c:f>
              <c:strCache>
                <c:ptCount val="5"/>
                <c:pt idx="0">
                  <c:v>North America</c:v>
                </c:pt>
                <c:pt idx="1">
                  <c:v>South America</c:v>
                </c:pt>
                <c:pt idx="2">
                  <c:v>Europe</c:v>
                </c:pt>
                <c:pt idx="3">
                  <c:v>Asia-Pacific</c:v>
                </c:pt>
                <c:pt idx="4">
                  <c:v>Middle East &amp; Africa</c:v>
                </c:pt>
              </c:strCache>
            </c:strRef>
          </c:cat>
          <c:val>
            <c:numRef>
              <c:f>Sheet1!$B$2:$B$6</c:f>
              <c:numCache>
                <c:formatCode>General</c:formatCode>
                <c:ptCount val="5"/>
                <c:pt idx="0">
                  <c:v>15</c:v>
                </c:pt>
                <c:pt idx="1">
                  <c:v>5</c:v>
                </c:pt>
                <c:pt idx="2">
                  <c:v>12</c:v>
                </c:pt>
                <c:pt idx="3">
                  <c:v>25</c:v>
                </c:pt>
                <c:pt idx="4">
                  <c:v>7</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8137331128043463E-2"/>
          <c:y val="6.011778944497477E-2"/>
          <c:w val="0.91116847377919774"/>
          <c:h val="0.58908406821522186"/>
        </c:manualLayout>
      </c:layout>
      <c:pie3DChart>
        <c:varyColors val="1"/>
        <c:ser>
          <c:idx val="0"/>
          <c:order val="0"/>
          <c:tx>
            <c:strRef>
              <c:f>Sheet1!$B$1</c:f>
              <c:strCache>
                <c:ptCount val="1"/>
                <c:pt idx="0">
                  <c:v>Sales</c:v>
                </c:pt>
              </c:strCache>
            </c:strRef>
          </c:tx>
          <c:spPr>
            <a:ln>
              <a:noFill/>
            </a:ln>
          </c:spPr>
          <c:dPt>
            <c:idx val="0"/>
            <c:bubble3D val="0"/>
            <c:spPr>
              <a:solidFill>
                <a:srgbClr val="2B7DB8"/>
              </a:solidFill>
              <a:ln w="25400">
                <a:noFill/>
              </a:ln>
              <a:effectLst/>
              <a:sp3d contourW="25400">
                <a:contourClr>
                  <a:schemeClr val="lt1"/>
                </a:contourClr>
              </a:sp3d>
            </c:spPr>
            <c:extLst>
              <c:ext xmlns:c16="http://schemas.microsoft.com/office/drawing/2014/chart" uri="{C3380CC4-5D6E-409C-BE32-E72D297353CC}">
                <c16:uniqueId val="{00000001-11C9-4FDE-867F-8966FDE8FCDD}"/>
              </c:ext>
            </c:extLst>
          </c:dPt>
          <c:dPt>
            <c:idx val="1"/>
            <c:bubble3D val="0"/>
            <c:spPr>
              <a:solidFill>
                <a:srgbClr val="00B050"/>
              </a:solidFill>
              <a:ln w="25400">
                <a:noFill/>
              </a:ln>
              <a:effectLst/>
              <a:sp3d contourW="25400">
                <a:contourClr>
                  <a:schemeClr val="lt1"/>
                </a:contourClr>
              </a:sp3d>
            </c:spPr>
            <c:extLst>
              <c:ext xmlns:c16="http://schemas.microsoft.com/office/drawing/2014/chart" uri="{C3380CC4-5D6E-409C-BE32-E72D297353CC}">
                <c16:uniqueId val="{00000003-11C9-4FDE-867F-8966FDE8FCDD}"/>
              </c:ext>
            </c:extLst>
          </c:dPt>
          <c:cat>
            <c:strRef>
              <c:f>Sheet1!$A$2:$A$4</c:f>
              <c:strCache>
                <c:ptCount val="3"/>
                <c:pt idx="0">
                  <c:v>Converted Ship</c:v>
                </c:pt>
                <c:pt idx="1">
                  <c:v>New Build Ship</c:v>
                </c:pt>
                <c:pt idx="2">
                  <c:v>Redeployed</c:v>
                </c:pt>
              </c:strCache>
            </c:strRef>
          </c:cat>
          <c:val>
            <c:numRef>
              <c:f>Sheet1!$B$2:$B$4</c:f>
              <c:numCache>
                <c:formatCode>0.00%</c:formatCode>
                <c:ptCount val="3"/>
                <c:pt idx="0">
                  <c:v>0.01</c:v>
                </c:pt>
                <c:pt idx="1">
                  <c:v>0.01</c:v>
                </c:pt>
                <c:pt idx="2">
                  <c:v>0.01</c:v>
                </c:pt>
              </c:numCache>
            </c:numRef>
          </c:val>
          <c:extLst>
            <c:ext xmlns:c16="http://schemas.microsoft.com/office/drawing/2014/chart" uri="{C3380CC4-5D6E-409C-BE32-E72D297353CC}">
              <c16:uniqueId val="{00000006-11C9-4FDE-867F-8966FDE8FCD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2060"/>
          </a:solidFill>
        </a:defRPr>
      </a:pPr>
      <a:endParaRPr lang="en-US"/>
    </a:p>
  </c:txPr>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Market Value</c:v>
                </c:pt>
              </c:strCache>
            </c:strRef>
          </c:tx>
          <c:spPr>
            <a:solidFill>
              <a:srgbClr val="0070C0"/>
            </a:solidFill>
          </c:spPr>
          <c:invertIfNegative val="0"/>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Sheet1!$B$2:$B$11</c:f>
              <c:numCache>
                <c:formatCode>0.0</c:formatCode>
                <c:ptCount val="10"/>
                <c:pt idx="0">
                  <c:v>9768.2565479130262</c:v>
                </c:pt>
                <c:pt idx="1">
                  <c:v>10381.805704113607</c:v>
                </c:pt>
                <c:pt idx="2">
                  <c:v>11045.740268774271</c:v>
                </c:pt>
                <c:pt idx="3">
                  <c:v>11771.696390767</c:v>
                </c:pt>
                <c:pt idx="4">
                  <c:v>12564.19433617172</c:v>
                </c:pt>
                <c:pt idx="5">
                  <c:v>13409.818274628287</c:v>
                </c:pt>
                <c:pt idx="6">
                  <c:v>14327.664873584063</c:v>
                </c:pt>
                <c:pt idx="7">
                  <c:v>15314.956585153141</c:v>
                </c:pt>
                <c:pt idx="8">
                  <c:v>16398.938561101633</c:v>
                </c:pt>
                <c:pt idx="9">
                  <c:v>17600.561678339549</c:v>
                </c:pt>
              </c:numCache>
            </c:numRef>
          </c:val>
          <c:extLst>
            <c:ext xmlns:c16="http://schemas.microsoft.com/office/drawing/2014/chart" uri="{C3380CC4-5D6E-409C-BE32-E72D297353CC}">
              <c16:uniqueId val="{00000000-DD02-4EA3-9ABB-64C9B38F69A2}"/>
            </c:ext>
          </c:extLst>
        </c:ser>
        <c:dLbls>
          <c:showLegendKey val="0"/>
          <c:showVal val="0"/>
          <c:showCatName val="0"/>
          <c:showSerName val="0"/>
          <c:showPercent val="0"/>
          <c:showBubbleSize val="0"/>
        </c:dLbls>
        <c:gapWidth val="72"/>
        <c:overlap val="-9"/>
        <c:axId val="200797184"/>
        <c:axId val="200799360"/>
      </c:barChart>
      <c:lineChart>
        <c:grouping val="standard"/>
        <c:varyColors val="0"/>
        <c:ser>
          <c:idx val="1"/>
          <c:order val="1"/>
          <c:tx>
            <c:strRef>
              <c:f>Sheet1!$C$1</c:f>
              <c:strCache>
                <c:ptCount val="1"/>
                <c:pt idx="0">
                  <c:v>Y-0-Y Growth</c:v>
                </c:pt>
              </c:strCache>
            </c:strRef>
          </c:tx>
          <c:spPr>
            <a:ln>
              <a:solidFill>
                <a:srgbClr val="00B050"/>
              </a:solidFill>
            </a:ln>
          </c:spPr>
          <c:marker>
            <c:spPr>
              <a:solidFill>
                <a:srgbClr val="00B050"/>
              </a:solidFill>
              <a:ln>
                <a:solidFill>
                  <a:srgbClr val="00B050"/>
                </a:solidFill>
              </a:ln>
            </c:spPr>
          </c:marker>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Sheet1!$C$2:$C$11</c:f>
              <c:numCache>
                <c:formatCode>0.00%</c:formatCode>
                <c:ptCount val="10"/>
                <c:pt idx="1">
                  <c:v>6.2810508015543914E-2</c:v>
                </c:pt>
                <c:pt idx="2">
                  <c:v>6.3951742460131897E-2</c:v>
                </c:pt>
                <c:pt idx="3">
                  <c:v>6.5722722454834834E-2</c:v>
                </c:pt>
                <c:pt idx="4">
                  <c:v>6.7322322891900113E-2</c:v>
                </c:pt>
                <c:pt idx="5">
                  <c:v>6.7304270837497987E-2</c:v>
                </c:pt>
                <c:pt idx="6">
                  <c:v>6.8445864079480709E-2</c:v>
                </c:pt>
                <c:pt idx="7">
                  <c:v>6.8908068431258185E-2</c:v>
                </c:pt>
                <c:pt idx="8">
                  <c:v>7.0779304526356959E-2</c:v>
                </c:pt>
                <c:pt idx="9">
                  <c:v>7.3274444730726099E-2</c:v>
                </c:pt>
              </c:numCache>
            </c:numRef>
          </c:val>
          <c:smooth val="0"/>
          <c:extLst>
            <c:ext xmlns:c16="http://schemas.microsoft.com/office/drawing/2014/chart" uri="{C3380CC4-5D6E-409C-BE32-E72D297353CC}">
              <c16:uniqueId val="{00000001-DD02-4EA3-9ABB-64C9B38F69A2}"/>
            </c:ext>
          </c:extLst>
        </c:ser>
        <c:dLbls>
          <c:showLegendKey val="0"/>
          <c:showVal val="0"/>
          <c:showCatName val="0"/>
          <c:showSerName val="0"/>
          <c:showPercent val="0"/>
          <c:showBubbleSize val="0"/>
        </c:dLbls>
        <c:marker val="1"/>
        <c:smooth val="0"/>
        <c:axId val="200937856"/>
        <c:axId val="200800896"/>
      </c:lineChart>
      <c:catAx>
        <c:axId val="200797184"/>
        <c:scaling>
          <c:orientation val="minMax"/>
        </c:scaling>
        <c:delete val="0"/>
        <c:axPos val="b"/>
        <c:numFmt formatCode="General" sourceLinked="1"/>
        <c:majorTickMark val="out"/>
        <c:minorTickMark val="none"/>
        <c:tickLblPos val="nextTo"/>
        <c:txPr>
          <a:bodyPr/>
          <a:lstStyle/>
          <a:p>
            <a:pPr>
              <a:defRPr sz="1200"/>
            </a:pPr>
            <a:endParaRPr lang="en-US"/>
          </a:p>
        </c:txPr>
        <c:crossAx val="200799360"/>
        <c:crosses val="autoZero"/>
        <c:auto val="1"/>
        <c:lblAlgn val="ctr"/>
        <c:lblOffset val="100"/>
        <c:noMultiLvlLbl val="0"/>
      </c:catAx>
      <c:valAx>
        <c:axId val="200799360"/>
        <c:scaling>
          <c:orientation val="minMax"/>
        </c:scaling>
        <c:delete val="0"/>
        <c:axPos val="l"/>
        <c:numFmt formatCode="0.0" sourceLinked="1"/>
        <c:majorTickMark val="out"/>
        <c:minorTickMark val="none"/>
        <c:tickLblPos val="nextTo"/>
        <c:txPr>
          <a:bodyPr/>
          <a:lstStyle/>
          <a:p>
            <a:pPr>
              <a:defRPr sz="100"/>
            </a:pPr>
            <a:endParaRPr lang="en-US"/>
          </a:p>
        </c:txPr>
        <c:crossAx val="200797184"/>
        <c:crosses val="autoZero"/>
        <c:crossBetween val="between"/>
      </c:valAx>
      <c:valAx>
        <c:axId val="200800896"/>
        <c:scaling>
          <c:orientation val="minMax"/>
        </c:scaling>
        <c:delete val="0"/>
        <c:axPos val="r"/>
        <c:numFmt formatCode="0.0%" sourceLinked="0"/>
        <c:majorTickMark val="out"/>
        <c:minorTickMark val="none"/>
        <c:tickLblPos val="nextTo"/>
        <c:txPr>
          <a:bodyPr/>
          <a:lstStyle/>
          <a:p>
            <a:pPr>
              <a:defRPr sz="100"/>
            </a:pPr>
            <a:endParaRPr lang="en-US"/>
          </a:p>
        </c:txPr>
        <c:crossAx val="200937856"/>
        <c:crosses val="max"/>
        <c:crossBetween val="between"/>
      </c:valAx>
      <c:catAx>
        <c:axId val="200937856"/>
        <c:scaling>
          <c:orientation val="minMax"/>
        </c:scaling>
        <c:delete val="1"/>
        <c:axPos val="b"/>
        <c:numFmt formatCode="General" sourceLinked="1"/>
        <c:majorTickMark val="out"/>
        <c:minorTickMark val="none"/>
        <c:tickLblPos val="none"/>
        <c:crossAx val="200800896"/>
        <c:crosses val="autoZero"/>
        <c:auto val="1"/>
        <c:lblAlgn val="ctr"/>
        <c:lblOffset val="100"/>
        <c:noMultiLvlLbl val="0"/>
      </c:catAx>
    </c:plotArea>
    <c:legend>
      <c:legendPos val="b"/>
      <c:overlay val="0"/>
      <c:txPr>
        <a:bodyPr/>
        <a:lstStyle/>
        <a:p>
          <a:pPr>
            <a:defRPr sz="1200"/>
          </a:pPr>
          <a:endParaRPr lang="en-US"/>
        </a:p>
      </c:txPr>
    </c:legend>
    <c:plotVisOnly val="1"/>
    <c:dispBlanksAs val="gap"/>
    <c:showDLblsOverMax val="0"/>
  </c:chart>
  <c:spPr>
    <a:ln>
      <a:noFill/>
    </a:ln>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8137331128043463E-2"/>
          <c:y val="6.011778944497477E-2"/>
          <c:w val="0.91116847377919774"/>
          <c:h val="0.58908406821522186"/>
        </c:manualLayout>
      </c:layout>
      <c:pie3DChart>
        <c:varyColors val="1"/>
        <c:ser>
          <c:idx val="0"/>
          <c:order val="0"/>
          <c:tx>
            <c:strRef>
              <c:f>Sheet1!$B$1</c:f>
              <c:strCache>
                <c:ptCount val="1"/>
                <c:pt idx="0">
                  <c:v>Sales</c:v>
                </c:pt>
              </c:strCache>
            </c:strRef>
          </c:tx>
          <c:spPr>
            <a:ln>
              <a:noFill/>
            </a:ln>
          </c:spPr>
          <c:dPt>
            <c:idx val="0"/>
            <c:bubble3D val="0"/>
            <c:spPr>
              <a:solidFill>
                <a:srgbClr val="2B7DB8"/>
              </a:solidFill>
              <a:ln w="25400">
                <a:noFill/>
              </a:ln>
              <a:effectLst/>
              <a:sp3d contourW="25400">
                <a:contourClr>
                  <a:schemeClr val="lt1"/>
                </a:contourClr>
              </a:sp3d>
            </c:spPr>
            <c:extLst>
              <c:ext xmlns:c16="http://schemas.microsoft.com/office/drawing/2014/chart" uri="{C3380CC4-5D6E-409C-BE32-E72D297353CC}">
                <c16:uniqueId val="{00000001-1F66-4ACD-9F63-1A11E27CECDA}"/>
              </c:ext>
            </c:extLst>
          </c:dPt>
          <c:dPt>
            <c:idx val="1"/>
            <c:bubble3D val="0"/>
            <c:spPr>
              <a:solidFill>
                <a:srgbClr val="00B050"/>
              </a:solidFill>
              <a:ln w="25400">
                <a:noFill/>
              </a:ln>
              <a:effectLst/>
              <a:sp3d contourW="25400">
                <a:contourClr>
                  <a:schemeClr val="lt1"/>
                </a:contourClr>
              </a:sp3d>
            </c:spPr>
            <c:extLst>
              <c:ext xmlns:c16="http://schemas.microsoft.com/office/drawing/2014/chart" uri="{C3380CC4-5D6E-409C-BE32-E72D297353CC}">
                <c16:uniqueId val="{00000003-1F66-4ACD-9F63-1A11E27CECDA}"/>
              </c:ext>
            </c:extLst>
          </c:dPt>
          <c:dPt>
            <c:idx val="2"/>
            <c:bubble3D val="0"/>
            <c:spPr>
              <a:solidFill>
                <a:schemeClr val="accent3"/>
              </a:solidFill>
              <a:ln w="25400">
                <a:noFill/>
              </a:ln>
              <a:effectLst/>
              <a:sp3d contourW="25400">
                <a:contourClr>
                  <a:schemeClr val="lt1"/>
                </a:contourClr>
              </a:sp3d>
            </c:spPr>
            <c:extLst>
              <c:ext xmlns:c16="http://schemas.microsoft.com/office/drawing/2014/chart" uri="{C3380CC4-5D6E-409C-BE32-E72D297353CC}">
                <c16:uniqueId val="{00000005-4CA1-485A-BA6B-EB356D40F0C2}"/>
              </c:ext>
            </c:extLst>
          </c:dPt>
          <c:cat>
            <c:strRef>
              <c:f>Sheet1!$A$2:$A$6</c:f>
              <c:strCache>
                <c:ptCount val="5"/>
                <c:pt idx="0">
                  <c:v>Europe</c:v>
                </c:pt>
                <c:pt idx="1">
                  <c:v>North America</c:v>
                </c:pt>
                <c:pt idx="2">
                  <c:v>Asia-Pacific</c:v>
                </c:pt>
                <c:pt idx="3">
                  <c:v>South America</c:v>
                </c:pt>
                <c:pt idx="4">
                  <c:v>Middle East &amp; Africa</c:v>
                </c:pt>
              </c:strCache>
            </c:strRef>
          </c:cat>
          <c:val>
            <c:numRef>
              <c:f>Sheet1!$B$2:$B$6</c:f>
              <c:numCache>
                <c:formatCode>0.0%</c:formatCode>
                <c:ptCount val="5"/>
                <c:pt idx="0">
                  <c:v>0.55000000000000004</c:v>
                </c:pt>
                <c:pt idx="1">
                  <c:v>0.2</c:v>
                </c:pt>
                <c:pt idx="2">
                  <c:v>0.2</c:v>
                </c:pt>
                <c:pt idx="3" formatCode="0%">
                  <c:v>0.15</c:v>
                </c:pt>
                <c:pt idx="4" formatCode="0%">
                  <c:v>0.12</c:v>
                </c:pt>
              </c:numCache>
            </c:numRef>
          </c:val>
          <c:extLst>
            <c:ext xmlns:c16="http://schemas.microsoft.com/office/drawing/2014/chart" uri="{C3380CC4-5D6E-409C-BE32-E72D297353CC}">
              <c16:uniqueId val="{00000008-1F66-4ACD-9F63-1A11E27CECDA}"/>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206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2060"/>
          </a:solidFill>
        </a:defRPr>
      </a:pPr>
      <a:endParaRPr lang="en-US"/>
    </a:p>
  </c:txPr>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Market Value</c:v>
                </c:pt>
              </c:strCache>
            </c:strRef>
          </c:tx>
          <c:spPr>
            <a:solidFill>
              <a:srgbClr val="0070C0"/>
            </a:solidFill>
          </c:spPr>
          <c:invertIfNegative val="0"/>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Sheet1!$B$2:$B$11</c:f>
              <c:numCache>
                <c:formatCode>0.0</c:formatCode>
                <c:ptCount val="10"/>
                <c:pt idx="0">
                  <c:v>9768.2565479130262</c:v>
                </c:pt>
                <c:pt idx="1">
                  <c:v>10381.805704113607</c:v>
                </c:pt>
                <c:pt idx="2">
                  <c:v>11045.740268774271</c:v>
                </c:pt>
                <c:pt idx="3">
                  <c:v>11771.696390767</c:v>
                </c:pt>
                <c:pt idx="4">
                  <c:v>12564.19433617172</c:v>
                </c:pt>
                <c:pt idx="5">
                  <c:v>13409.818274628287</c:v>
                </c:pt>
                <c:pt idx="6">
                  <c:v>14327.664873584063</c:v>
                </c:pt>
                <c:pt idx="7">
                  <c:v>15314.956585153141</c:v>
                </c:pt>
                <c:pt idx="8">
                  <c:v>16398.938561101633</c:v>
                </c:pt>
                <c:pt idx="9">
                  <c:v>17600.561678339549</c:v>
                </c:pt>
              </c:numCache>
            </c:numRef>
          </c:val>
          <c:extLst>
            <c:ext xmlns:c16="http://schemas.microsoft.com/office/drawing/2014/chart" uri="{C3380CC4-5D6E-409C-BE32-E72D297353CC}">
              <c16:uniqueId val="{00000000-1519-4450-9891-EEF74C4692D7}"/>
            </c:ext>
          </c:extLst>
        </c:ser>
        <c:dLbls>
          <c:showLegendKey val="0"/>
          <c:showVal val="0"/>
          <c:showCatName val="0"/>
          <c:showSerName val="0"/>
          <c:showPercent val="0"/>
          <c:showBubbleSize val="0"/>
        </c:dLbls>
        <c:gapWidth val="72"/>
        <c:overlap val="-9"/>
        <c:axId val="200797184"/>
        <c:axId val="200799360"/>
      </c:barChart>
      <c:lineChart>
        <c:grouping val="standard"/>
        <c:varyColors val="0"/>
        <c:ser>
          <c:idx val="1"/>
          <c:order val="1"/>
          <c:tx>
            <c:strRef>
              <c:f>Sheet1!$C$1</c:f>
              <c:strCache>
                <c:ptCount val="1"/>
                <c:pt idx="0">
                  <c:v>Y-0-Y Growth</c:v>
                </c:pt>
              </c:strCache>
            </c:strRef>
          </c:tx>
          <c:spPr>
            <a:ln>
              <a:solidFill>
                <a:srgbClr val="00B050"/>
              </a:solidFill>
            </a:ln>
          </c:spPr>
          <c:marker>
            <c:spPr>
              <a:solidFill>
                <a:srgbClr val="00B050"/>
              </a:solidFill>
              <a:ln>
                <a:solidFill>
                  <a:srgbClr val="00B050"/>
                </a:solidFill>
              </a:ln>
            </c:spPr>
          </c:marker>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Sheet1!$C$2:$C$11</c:f>
              <c:numCache>
                <c:formatCode>0.00%</c:formatCode>
                <c:ptCount val="10"/>
                <c:pt idx="1">
                  <c:v>6.2810508015543914E-2</c:v>
                </c:pt>
                <c:pt idx="2">
                  <c:v>6.3951742460131897E-2</c:v>
                </c:pt>
                <c:pt idx="3">
                  <c:v>6.5722722454834834E-2</c:v>
                </c:pt>
                <c:pt idx="4">
                  <c:v>6.7322322891900113E-2</c:v>
                </c:pt>
                <c:pt idx="5">
                  <c:v>6.7304270837497987E-2</c:v>
                </c:pt>
                <c:pt idx="6">
                  <c:v>6.8445864079480709E-2</c:v>
                </c:pt>
                <c:pt idx="7">
                  <c:v>6.8908068431258185E-2</c:v>
                </c:pt>
                <c:pt idx="8">
                  <c:v>7.0779304526356959E-2</c:v>
                </c:pt>
                <c:pt idx="9">
                  <c:v>7.3274444730726099E-2</c:v>
                </c:pt>
              </c:numCache>
            </c:numRef>
          </c:val>
          <c:smooth val="0"/>
          <c:extLst>
            <c:ext xmlns:c16="http://schemas.microsoft.com/office/drawing/2014/chart" uri="{C3380CC4-5D6E-409C-BE32-E72D297353CC}">
              <c16:uniqueId val="{00000001-1519-4450-9891-EEF74C4692D7}"/>
            </c:ext>
          </c:extLst>
        </c:ser>
        <c:dLbls>
          <c:showLegendKey val="0"/>
          <c:showVal val="0"/>
          <c:showCatName val="0"/>
          <c:showSerName val="0"/>
          <c:showPercent val="0"/>
          <c:showBubbleSize val="0"/>
        </c:dLbls>
        <c:marker val="1"/>
        <c:smooth val="0"/>
        <c:axId val="200937856"/>
        <c:axId val="200800896"/>
      </c:lineChart>
      <c:catAx>
        <c:axId val="200797184"/>
        <c:scaling>
          <c:orientation val="minMax"/>
        </c:scaling>
        <c:delete val="0"/>
        <c:axPos val="b"/>
        <c:numFmt formatCode="General" sourceLinked="1"/>
        <c:majorTickMark val="out"/>
        <c:minorTickMark val="none"/>
        <c:tickLblPos val="nextTo"/>
        <c:txPr>
          <a:bodyPr/>
          <a:lstStyle/>
          <a:p>
            <a:pPr>
              <a:defRPr sz="1200"/>
            </a:pPr>
            <a:endParaRPr lang="en-US"/>
          </a:p>
        </c:txPr>
        <c:crossAx val="200799360"/>
        <c:crosses val="autoZero"/>
        <c:auto val="1"/>
        <c:lblAlgn val="ctr"/>
        <c:lblOffset val="100"/>
        <c:noMultiLvlLbl val="0"/>
      </c:catAx>
      <c:valAx>
        <c:axId val="200799360"/>
        <c:scaling>
          <c:orientation val="minMax"/>
        </c:scaling>
        <c:delete val="0"/>
        <c:axPos val="l"/>
        <c:numFmt formatCode="0.0" sourceLinked="1"/>
        <c:majorTickMark val="out"/>
        <c:minorTickMark val="none"/>
        <c:tickLblPos val="nextTo"/>
        <c:txPr>
          <a:bodyPr/>
          <a:lstStyle/>
          <a:p>
            <a:pPr>
              <a:defRPr sz="100"/>
            </a:pPr>
            <a:endParaRPr lang="en-US"/>
          </a:p>
        </c:txPr>
        <c:crossAx val="200797184"/>
        <c:crosses val="autoZero"/>
        <c:crossBetween val="between"/>
      </c:valAx>
      <c:valAx>
        <c:axId val="200800896"/>
        <c:scaling>
          <c:orientation val="minMax"/>
        </c:scaling>
        <c:delete val="0"/>
        <c:axPos val="r"/>
        <c:numFmt formatCode="0.0%" sourceLinked="0"/>
        <c:majorTickMark val="out"/>
        <c:minorTickMark val="none"/>
        <c:tickLblPos val="nextTo"/>
        <c:txPr>
          <a:bodyPr/>
          <a:lstStyle/>
          <a:p>
            <a:pPr>
              <a:defRPr sz="100"/>
            </a:pPr>
            <a:endParaRPr lang="en-US"/>
          </a:p>
        </c:txPr>
        <c:crossAx val="200937856"/>
        <c:crosses val="max"/>
        <c:crossBetween val="between"/>
      </c:valAx>
      <c:catAx>
        <c:axId val="200937856"/>
        <c:scaling>
          <c:orientation val="minMax"/>
        </c:scaling>
        <c:delete val="1"/>
        <c:axPos val="b"/>
        <c:numFmt formatCode="General" sourceLinked="1"/>
        <c:majorTickMark val="out"/>
        <c:minorTickMark val="none"/>
        <c:tickLblPos val="none"/>
        <c:crossAx val="200800896"/>
        <c:crosses val="autoZero"/>
        <c:auto val="1"/>
        <c:lblAlgn val="ctr"/>
        <c:lblOffset val="100"/>
        <c:noMultiLvlLbl val="0"/>
      </c:catAx>
    </c:plotArea>
    <c:legend>
      <c:legendPos val="b"/>
      <c:overlay val="0"/>
      <c:txPr>
        <a:bodyPr/>
        <a:lstStyle/>
        <a:p>
          <a:pPr>
            <a:defRPr sz="1200"/>
          </a:pPr>
          <a:endParaRPr lang="en-US"/>
        </a:p>
      </c:txPr>
    </c:legend>
    <c:plotVisOnly val="1"/>
    <c:dispBlanksAs val="gap"/>
    <c:showDLblsOverMax val="0"/>
  </c:chart>
  <c:spPr>
    <a:ln>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lang="en-US" sz="2160" b="1" i="0" u="none" strike="noStrike" kern="1200" baseline="0">
                <a:solidFill>
                  <a:schemeClr val="accent1">
                    <a:lumMod val="50000"/>
                  </a:schemeClr>
                </a:solidFill>
                <a:latin typeface="+mn-lt"/>
                <a:ea typeface="+mn-ea"/>
                <a:cs typeface="+mn-cs"/>
              </a:defRPr>
            </a:pPr>
            <a:r>
              <a:rPr lang="en-US" sz="1800" b="1" i="0" baseline="0" dirty="0">
                <a:solidFill>
                  <a:schemeClr val="accent1">
                    <a:lumMod val="50000"/>
                  </a:schemeClr>
                </a:solidFill>
              </a:rPr>
              <a:t>Exxon Mobil Corporation Financials (US$ Million), 2020 – 2022</a:t>
            </a:r>
          </a:p>
        </c:rich>
      </c:tx>
      <c:layout>
        <c:manualLayout>
          <c:xMode val="edge"/>
          <c:yMode val="edge"/>
          <c:x val="0.11753592592592622"/>
          <c:y val="0"/>
        </c:manualLayout>
      </c:layout>
      <c:overlay val="0"/>
    </c:title>
    <c:autoTitleDeleted val="0"/>
    <c:plotArea>
      <c:layout>
        <c:manualLayout>
          <c:layoutTarget val="inner"/>
          <c:xMode val="edge"/>
          <c:yMode val="edge"/>
          <c:x val="5.1740740740740802E-2"/>
          <c:y val="0.14673222222222346"/>
          <c:w val="0.94825925925925925"/>
          <c:h val="0.74819685185185181"/>
        </c:manualLayout>
      </c:layout>
      <c:barChart>
        <c:barDir val="col"/>
        <c:grouping val="clustered"/>
        <c:varyColors val="0"/>
        <c:ser>
          <c:idx val="0"/>
          <c:order val="0"/>
          <c:tx>
            <c:strRef>
              <c:f>Sheet1!$B$1</c:f>
              <c:strCache>
                <c:ptCount val="1"/>
                <c:pt idx="0">
                  <c:v>Series 1</c:v>
                </c:pt>
              </c:strCache>
            </c:strRef>
          </c:tx>
          <c:invertIfNegative val="0"/>
          <c:dLbls>
            <c:numFmt formatCode="#,##0.00" sourceLinked="0"/>
            <c:spPr>
              <a:noFill/>
              <a:ln>
                <a:noFill/>
              </a:ln>
              <a:effectLst/>
            </c:spPr>
            <c:txPr>
              <a:bodyPr/>
              <a:lstStyle/>
              <a:p>
                <a:pPr>
                  <a:defRPr lang="en-US" sz="12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2020</c:v>
                </c:pt>
                <c:pt idx="1">
                  <c:v>2021</c:v>
                </c:pt>
                <c:pt idx="2">
                  <c:v>2022</c:v>
                </c:pt>
              </c:numCache>
            </c:numRef>
          </c:cat>
          <c:val>
            <c:numRef>
              <c:f>Sheet1!$B$2:$B$4</c:f>
              <c:numCache>
                <c:formatCode>#,##0.00</c:formatCode>
                <c:ptCount val="3"/>
                <c:pt idx="0">
                  <c:v>178574</c:v>
                </c:pt>
                <c:pt idx="1">
                  <c:v>276692</c:v>
                </c:pt>
                <c:pt idx="2">
                  <c:v>398680</c:v>
                </c:pt>
              </c:numCache>
            </c:numRef>
          </c:val>
          <c:extLst>
            <c:ext xmlns:c16="http://schemas.microsoft.com/office/drawing/2014/chart" uri="{C3380CC4-5D6E-409C-BE32-E72D297353CC}">
              <c16:uniqueId val="{00000000-563F-43E4-BB35-AD1A54278903}"/>
            </c:ext>
          </c:extLst>
        </c:ser>
        <c:dLbls>
          <c:showLegendKey val="0"/>
          <c:showVal val="1"/>
          <c:showCatName val="0"/>
          <c:showSerName val="0"/>
          <c:showPercent val="0"/>
          <c:showBubbleSize val="0"/>
        </c:dLbls>
        <c:gapWidth val="150"/>
        <c:axId val="203523200"/>
        <c:axId val="203550720"/>
      </c:barChart>
      <c:catAx>
        <c:axId val="203523200"/>
        <c:scaling>
          <c:orientation val="minMax"/>
        </c:scaling>
        <c:delete val="0"/>
        <c:axPos val="b"/>
        <c:numFmt formatCode="General" sourceLinked="1"/>
        <c:majorTickMark val="out"/>
        <c:minorTickMark val="none"/>
        <c:tickLblPos val="nextTo"/>
        <c:txPr>
          <a:bodyPr/>
          <a:lstStyle/>
          <a:p>
            <a:pPr>
              <a:defRPr lang="en-US" sz="1200"/>
            </a:pPr>
            <a:endParaRPr lang="en-US"/>
          </a:p>
        </c:txPr>
        <c:crossAx val="203550720"/>
        <c:crosses val="autoZero"/>
        <c:auto val="1"/>
        <c:lblAlgn val="ctr"/>
        <c:lblOffset val="100"/>
        <c:noMultiLvlLbl val="0"/>
      </c:catAx>
      <c:valAx>
        <c:axId val="203550720"/>
        <c:scaling>
          <c:orientation val="minMax"/>
        </c:scaling>
        <c:delete val="1"/>
        <c:axPos val="l"/>
        <c:numFmt formatCode="#,##0.00" sourceLinked="1"/>
        <c:majorTickMark val="out"/>
        <c:minorTickMark val="none"/>
        <c:tickLblPos val="none"/>
        <c:crossAx val="2035232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lang="en-US" sz="2160" b="1" i="0" u="none" strike="noStrike" kern="1200" baseline="0">
                <a:solidFill>
                  <a:schemeClr val="accent1">
                    <a:lumMod val="50000"/>
                  </a:schemeClr>
                </a:solidFill>
                <a:latin typeface="+mn-lt"/>
                <a:ea typeface="+mn-ea"/>
                <a:cs typeface="+mn-cs"/>
              </a:defRPr>
            </a:pPr>
            <a:r>
              <a:rPr lang="en-US" sz="1800" b="1" i="0" u="none" strike="noStrike" baseline="0" dirty="0">
                <a:effectLst/>
              </a:rPr>
              <a:t>Exxon Mobil Corporation</a:t>
            </a:r>
            <a:r>
              <a:rPr lang="en-US" sz="2160" b="1" i="0" u="none" strike="noStrike" baseline="0" dirty="0">
                <a:effectLst/>
              </a:rPr>
              <a:t> </a:t>
            </a:r>
            <a:r>
              <a:rPr lang="en-US" sz="1800" b="1" i="0" baseline="0" dirty="0">
                <a:solidFill>
                  <a:schemeClr val="accent1">
                    <a:lumMod val="50000"/>
                  </a:schemeClr>
                </a:solidFill>
              </a:rPr>
              <a:t>Market Share Distribution (%), By Region, 2021</a:t>
            </a:r>
            <a:endParaRPr lang="en-IN" sz="1800" b="0" i="0" baseline="0" dirty="0">
              <a:solidFill>
                <a:schemeClr val="accent1">
                  <a:lumMod val="50000"/>
                </a:schemeClr>
              </a:solidFill>
            </a:endParaRPr>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Lbls>
            <c:numFmt formatCode="0.00%" sourceLinked="0"/>
            <c:spPr>
              <a:noFill/>
              <a:ln>
                <a:noFill/>
              </a:ln>
              <a:effectLst/>
            </c:spPr>
            <c:txPr>
              <a:bodyPr/>
              <a:lstStyle/>
              <a:p>
                <a:pPr>
                  <a:defRPr lang="en-US" sz="1200"/>
                </a:pPr>
                <a:endParaRPr lang="en-US"/>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U.S</c:v>
                </c:pt>
                <c:pt idx="1">
                  <c:v>Non-U.S</c:v>
                </c:pt>
              </c:strCache>
            </c:strRef>
          </c:cat>
          <c:val>
            <c:numRef>
              <c:f>Sheet1!$B$2:$B$3</c:f>
              <c:numCache>
                <c:formatCode>#,##0.00</c:formatCode>
                <c:ptCount val="2"/>
                <c:pt idx="0">
                  <c:v>104236</c:v>
                </c:pt>
                <c:pt idx="1">
                  <c:v>172456</c:v>
                </c:pt>
              </c:numCache>
            </c:numRef>
          </c:val>
          <c:extLst>
            <c:ext xmlns:c16="http://schemas.microsoft.com/office/drawing/2014/chart" uri="{C3380CC4-5D6E-409C-BE32-E72D297353CC}">
              <c16:uniqueId val="{00000000-E9C6-4369-BA73-70D099F3CF1D}"/>
            </c:ext>
          </c:extLst>
        </c:ser>
        <c:dLbls>
          <c:showLegendKey val="0"/>
          <c:showVal val="0"/>
          <c:showCatName val="0"/>
          <c:showSerName val="0"/>
          <c:showPercent val="0"/>
          <c:showBubbleSize val="0"/>
          <c:showLeaderLines val="1"/>
        </c:dLbls>
      </c:pie3DChart>
    </c:plotArea>
    <c:legend>
      <c:legendPos val="r"/>
      <c:legendEntry>
        <c:idx val="0"/>
        <c:txPr>
          <a:bodyPr/>
          <a:lstStyle/>
          <a:p>
            <a:pPr>
              <a:defRPr sz="1200"/>
            </a:pPr>
            <a:endParaRPr lang="en-US"/>
          </a:p>
        </c:txPr>
      </c:legendEntry>
      <c:overlay val="0"/>
      <c:txPr>
        <a:bodyPr/>
        <a:lstStyle/>
        <a:p>
          <a:pPr>
            <a:defRPr lang="en-US"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lang="en-US" sz="2160" b="1" i="0" u="none" strike="noStrike" kern="1200" baseline="0">
                <a:solidFill>
                  <a:schemeClr val="accent1">
                    <a:lumMod val="50000"/>
                  </a:schemeClr>
                </a:solidFill>
                <a:latin typeface="+mn-lt"/>
                <a:ea typeface="+mn-ea"/>
                <a:cs typeface="+mn-cs"/>
              </a:defRPr>
            </a:pPr>
            <a:r>
              <a:rPr lang="en-US" sz="1800" b="1" i="0" u="none" strike="noStrike" baseline="0" dirty="0">
                <a:effectLst/>
              </a:rPr>
              <a:t>Exxon Mobil Corporation</a:t>
            </a:r>
            <a:r>
              <a:rPr lang="en-US" sz="2160" b="1" i="0" u="none" strike="noStrike" baseline="0" dirty="0">
                <a:effectLst/>
              </a:rPr>
              <a:t> </a:t>
            </a:r>
            <a:r>
              <a:rPr lang="en-US" sz="1800" b="1" i="0" baseline="0" dirty="0">
                <a:solidFill>
                  <a:schemeClr val="accent1">
                    <a:lumMod val="50000"/>
                  </a:schemeClr>
                </a:solidFill>
              </a:rPr>
              <a:t>Market Share Distribution (%), By Region, 2020</a:t>
            </a:r>
            <a:endParaRPr lang="en-IN" sz="1800" b="0" i="0" baseline="0" dirty="0">
              <a:solidFill>
                <a:schemeClr val="accent1">
                  <a:lumMod val="50000"/>
                </a:schemeClr>
              </a:solidFill>
            </a:endParaRPr>
          </a:p>
        </c:rich>
      </c:tx>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dLbls>
            <c:numFmt formatCode="0.00%" sourceLinked="0"/>
            <c:spPr>
              <a:noFill/>
              <a:ln>
                <a:noFill/>
              </a:ln>
              <a:effectLst/>
            </c:spPr>
            <c:txPr>
              <a:bodyPr/>
              <a:lstStyle/>
              <a:p>
                <a:pPr>
                  <a:defRPr lang="en-US" sz="1200"/>
                </a:pPr>
                <a:endParaRPr lang="en-US"/>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Sheet1!$A$2:$A$3</c:f>
              <c:strCache>
                <c:ptCount val="2"/>
                <c:pt idx="0">
                  <c:v>U.S</c:v>
                </c:pt>
                <c:pt idx="1">
                  <c:v>Non-U.S</c:v>
                </c:pt>
              </c:strCache>
            </c:strRef>
          </c:cat>
          <c:val>
            <c:numRef>
              <c:f>Sheet1!$B$2:$B$3</c:f>
              <c:numCache>
                <c:formatCode>#,##0.00</c:formatCode>
                <c:ptCount val="2"/>
                <c:pt idx="0">
                  <c:v>62663</c:v>
                </c:pt>
                <c:pt idx="1">
                  <c:v>115911</c:v>
                </c:pt>
              </c:numCache>
            </c:numRef>
          </c:val>
          <c:extLst>
            <c:ext xmlns:c16="http://schemas.microsoft.com/office/drawing/2014/chart" uri="{C3380CC4-5D6E-409C-BE32-E72D297353CC}">
              <c16:uniqueId val="{00000000-AA76-44F7-BF2D-D4D513DE11B7}"/>
            </c:ext>
          </c:extLst>
        </c:ser>
        <c:dLbls>
          <c:showLegendKey val="0"/>
          <c:showVal val="0"/>
          <c:showCatName val="0"/>
          <c:showSerName val="0"/>
          <c:showPercent val="0"/>
          <c:showBubbleSize val="0"/>
          <c:showLeaderLines val="1"/>
        </c:dLbls>
      </c:pie3DChart>
    </c:plotArea>
    <c:legend>
      <c:legendPos val="r"/>
      <c:overlay val="0"/>
      <c:txPr>
        <a:bodyPr/>
        <a:lstStyle/>
        <a:p>
          <a:pPr>
            <a:defRPr lang="en-US"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lang="en-US" sz="2160" b="1" i="0" u="none" strike="noStrike" kern="1200" baseline="0">
                <a:solidFill>
                  <a:schemeClr val="accent1">
                    <a:lumMod val="50000"/>
                  </a:schemeClr>
                </a:solidFill>
                <a:latin typeface="+mn-lt"/>
                <a:ea typeface="+mn-ea"/>
                <a:cs typeface="+mn-cs"/>
              </a:defRPr>
            </a:pPr>
            <a:r>
              <a:rPr lang="en-US" sz="1800" b="1" i="0" u="none" strike="noStrike" baseline="0" dirty="0">
                <a:effectLst/>
              </a:rPr>
              <a:t>Exxon Mobil Corporation</a:t>
            </a:r>
            <a:r>
              <a:rPr lang="en-US" sz="2160" b="1" i="0" u="none" strike="noStrike" baseline="0" dirty="0">
                <a:effectLst/>
              </a:rPr>
              <a:t> </a:t>
            </a:r>
            <a:r>
              <a:rPr lang="en-US" sz="1800" b="1" i="0" baseline="0" dirty="0">
                <a:solidFill>
                  <a:schemeClr val="accent1">
                    <a:lumMod val="50000"/>
                  </a:schemeClr>
                </a:solidFill>
              </a:rPr>
              <a:t>Market Share Distribution (%), By Business Segment, 2021</a:t>
            </a:r>
            <a:endParaRPr lang="en-IN" sz="1800" b="0" i="0" baseline="0" dirty="0">
              <a:solidFill>
                <a:schemeClr val="accent1">
                  <a:lumMod val="50000"/>
                </a:schemeClr>
              </a:solidFill>
            </a:endParaRPr>
          </a:p>
        </c:rich>
      </c:tx>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0"/>
          <c:y val="0.22645981481481481"/>
          <c:w val="0.61780037037037505"/>
          <c:h val="0.71004018518518563"/>
        </c:manualLayout>
      </c:layout>
      <c:pie3DChart>
        <c:varyColors val="1"/>
        <c:ser>
          <c:idx val="0"/>
          <c:order val="0"/>
          <c:tx>
            <c:strRef>
              <c:f>Sheet1!$B$1</c:f>
              <c:strCache>
                <c:ptCount val="1"/>
                <c:pt idx="0">
                  <c:v>Sales</c:v>
                </c:pt>
              </c:strCache>
            </c:strRef>
          </c:tx>
          <c:dLbls>
            <c:numFmt formatCode="0.00%" sourceLinked="0"/>
            <c:spPr>
              <a:noFill/>
              <a:ln>
                <a:noFill/>
              </a:ln>
              <a:effectLst/>
            </c:spPr>
            <c:txPr>
              <a:bodyPr/>
              <a:lstStyle/>
              <a:p>
                <a:pPr>
                  <a:defRPr lang="en-US" sz="1200"/>
                </a:pPr>
                <a:endParaRPr lang="en-US"/>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Upstream</c:v>
                </c:pt>
                <c:pt idx="1">
                  <c:v>Downstream</c:v>
                </c:pt>
                <c:pt idx="2">
                  <c:v>Chemical</c:v>
                </c:pt>
              </c:strCache>
            </c:strRef>
          </c:cat>
          <c:val>
            <c:numRef>
              <c:f>Sheet1!$B$2:$B$4</c:f>
              <c:numCache>
                <c:formatCode>#,##0</c:formatCode>
                <c:ptCount val="3"/>
                <c:pt idx="0">
                  <c:v>20995</c:v>
                </c:pt>
                <c:pt idx="1">
                  <c:v>153272</c:v>
                </c:pt>
                <c:pt idx="2">
                  <c:v>36858</c:v>
                </c:pt>
              </c:numCache>
            </c:numRef>
          </c:val>
          <c:extLst>
            <c:ext xmlns:c16="http://schemas.microsoft.com/office/drawing/2014/chart" uri="{C3380CC4-5D6E-409C-BE32-E72D297353CC}">
              <c16:uniqueId val="{00000000-E7BF-4885-B2FB-3A0EC2D5B018}"/>
            </c:ext>
          </c:extLst>
        </c:ser>
        <c:dLbls>
          <c:showLegendKey val="0"/>
          <c:showVal val="0"/>
          <c:showCatName val="0"/>
          <c:showSerName val="0"/>
          <c:showPercent val="0"/>
          <c:showBubbleSize val="0"/>
          <c:showLeaderLines val="1"/>
        </c:dLbls>
      </c:pie3DChart>
    </c:plotArea>
    <c:legend>
      <c:legendPos val="r"/>
      <c:overlay val="0"/>
      <c:txPr>
        <a:bodyPr/>
        <a:lstStyle/>
        <a:p>
          <a:pPr>
            <a:defRPr lang="en-US"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Sheet1!$A$2:$A$5</c:f>
              <c:strCache>
                <c:ptCount val="4"/>
                <c:pt idx="0">
                  <c:v>Oil</c:v>
                </c:pt>
                <c:pt idx="1">
                  <c:v>LPG</c:v>
                </c:pt>
                <c:pt idx="2">
                  <c:v>LNG</c:v>
                </c:pt>
                <c:pt idx="3">
                  <c:v>Others</c:v>
                </c:pt>
              </c:strCache>
            </c:strRef>
          </c:cat>
          <c:val>
            <c:numRef>
              <c:f>Sheet1!$B$2:$B$5</c:f>
              <c:numCache>
                <c:formatCode>General</c:formatCode>
                <c:ptCount val="4"/>
                <c:pt idx="0">
                  <c:v>18</c:v>
                </c:pt>
                <c:pt idx="1">
                  <c:v>13</c:v>
                </c:pt>
                <c:pt idx="2">
                  <c:v>4</c:v>
                </c:pt>
                <c:pt idx="3">
                  <c:v>2</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61623197242607131"/>
          <c:y val="7.756357038135224E-2"/>
          <c:w val="0.38376802757392869"/>
          <c:h val="0.9224364296186478"/>
        </c:manualLayout>
      </c:layout>
      <c:overlay val="0"/>
      <c:txPr>
        <a:bodyPr/>
        <a:lstStyle/>
        <a:p>
          <a:pPr>
            <a:defRPr sz="1200"/>
          </a:pPr>
          <a:endParaRPr lang="en-US"/>
        </a:p>
      </c:txPr>
    </c:legend>
    <c:plotVisOnly val="1"/>
    <c:dispBlanksAs val="gap"/>
    <c:showDLblsOverMax val="0"/>
  </c:chart>
  <c:txPr>
    <a:bodyPr/>
    <a:lstStyle/>
    <a:p>
      <a:pPr>
        <a:defRPr sz="999"/>
      </a:pPr>
      <a:endParaRPr lang="en-US"/>
    </a:p>
  </c:txPr>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lang="en-US" sz="2160" b="1" i="0" u="none" strike="noStrike" kern="1200" baseline="0">
                <a:solidFill>
                  <a:schemeClr val="accent1">
                    <a:lumMod val="50000"/>
                  </a:schemeClr>
                </a:solidFill>
                <a:latin typeface="+mn-lt"/>
                <a:ea typeface="+mn-ea"/>
                <a:cs typeface="+mn-cs"/>
              </a:defRPr>
            </a:pPr>
            <a:r>
              <a:rPr lang="en-US" sz="1800" b="1" i="0" u="none" strike="noStrike" baseline="0" dirty="0">
                <a:effectLst/>
              </a:rPr>
              <a:t>Exxon Mobil Corporation</a:t>
            </a:r>
            <a:r>
              <a:rPr lang="en-US" sz="2160" b="1" i="0" u="none" strike="noStrike" baseline="0" dirty="0">
                <a:effectLst/>
              </a:rPr>
              <a:t> </a:t>
            </a:r>
            <a:r>
              <a:rPr lang="en-US" sz="1800" b="1" i="0" baseline="0" dirty="0">
                <a:solidFill>
                  <a:schemeClr val="accent1">
                    <a:lumMod val="50000"/>
                  </a:schemeClr>
                </a:solidFill>
              </a:rPr>
              <a:t>Market Share Distribution (%), By Business Segment, 2020</a:t>
            </a:r>
            <a:endParaRPr lang="en-IN" sz="1800" b="0" i="0" baseline="0" dirty="0">
              <a:solidFill>
                <a:schemeClr val="accent1">
                  <a:lumMod val="50000"/>
                </a:schemeClr>
              </a:solidFill>
            </a:endParaRPr>
          </a:p>
        </c:rich>
      </c:tx>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0"/>
          <c:y val="0.2523301851851853"/>
          <c:w val="0.61780037037037505"/>
          <c:h val="0.71004018518518563"/>
        </c:manualLayout>
      </c:layout>
      <c:pie3DChart>
        <c:varyColors val="1"/>
        <c:ser>
          <c:idx val="0"/>
          <c:order val="0"/>
          <c:tx>
            <c:strRef>
              <c:f>Sheet1!$B$1</c:f>
              <c:strCache>
                <c:ptCount val="1"/>
                <c:pt idx="0">
                  <c:v>Sales</c:v>
                </c:pt>
              </c:strCache>
            </c:strRef>
          </c:tx>
          <c:dLbls>
            <c:numFmt formatCode="0.00%" sourceLinked="0"/>
            <c:spPr>
              <a:noFill/>
              <a:ln>
                <a:noFill/>
              </a:ln>
              <a:effectLst/>
            </c:spPr>
            <c:txPr>
              <a:bodyPr/>
              <a:lstStyle/>
              <a:p>
                <a:pPr>
                  <a:defRPr lang="en-US" sz="1200"/>
                </a:pPr>
                <a:endParaRPr lang="en-US"/>
              </a:p>
            </c:tx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Sheet1!$A$2:$A$4</c:f>
              <c:strCache>
                <c:ptCount val="3"/>
                <c:pt idx="0">
                  <c:v>Upstream</c:v>
                </c:pt>
                <c:pt idx="1">
                  <c:v>Downstream</c:v>
                </c:pt>
                <c:pt idx="2">
                  <c:v>Chemical</c:v>
                </c:pt>
              </c:strCache>
            </c:strRef>
          </c:cat>
          <c:val>
            <c:numRef>
              <c:f>Sheet1!$B$2:$B$4</c:f>
              <c:numCache>
                <c:formatCode>#,##0</c:formatCode>
                <c:ptCount val="3"/>
                <c:pt idx="0">
                  <c:v>14549</c:v>
                </c:pt>
                <c:pt idx="1">
                  <c:v>140896</c:v>
                </c:pt>
                <c:pt idx="2">
                  <c:v>23091</c:v>
                </c:pt>
              </c:numCache>
            </c:numRef>
          </c:val>
          <c:extLst>
            <c:ext xmlns:c16="http://schemas.microsoft.com/office/drawing/2014/chart" uri="{C3380CC4-5D6E-409C-BE32-E72D297353CC}">
              <c16:uniqueId val="{00000000-64DC-42C5-86F8-EC8A10D549BD}"/>
            </c:ext>
          </c:extLst>
        </c:ser>
        <c:dLbls>
          <c:showLegendKey val="0"/>
          <c:showVal val="0"/>
          <c:showCatName val="0"/>
          <c:showSerName val="0"/>
          <c:showPercent val="0"/>
          <c:showBubbleSize val="0"/>
          <c:showLeaderLines val="1"/>
        </c:dLbls>
      </c:pie3DChart>
    </c:plotArea>
    <c:legend>
      <c:legendPos val="r"/>
      <c:overlay val="0"/>
      <c:txPr>
        <a:bodyPr/>
        <a:lstStyle/>
        <a:p>
          <a:pPr>
            <a:defRPr lang="en-US"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Sheet1!$A$2:$A$5</c:f>
              <c:strCache>
                <c:ptCount val="4"/>
                <c:pt idx="0">
                  <c:v>Oil</c:v>
                </c:pt>
                <c:pt idx="1">
                  <c:v>LPG</c:v>
                </c:pt>
                <c:pt idx="2">
                  <c:v>LNG</c:v>
                </c:pt>
                <c:pt idx="3">
                  <c:v>Others</c:v>
                </c:pt>
              </c:strCache>
            </c:strRef>
          </c:cat>
          <c:val>
            <c:numRef>
              <c:f>Sheet1!$B$2:$B$5</c:f>
              <c:numCache>
                <c:formatCode>General</c:formatCode>
                <c:ptCount val="4"/>
                <c:pt idx="0">
                  <c:v>18</c:v>
                </c:pt>
                <c:pt idx="1">
                  <c:v>13</c:v>
                </c:pt>
                <c:pt idx="2">
                  <c:v>1</c:v>
                </c:pt>
                <c:pt idx="3">
                  <c:v>1</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Sheet1!$A$2:$A$4</c:f>
              <c:strCache>
                <c:ptCount val="3"/>
                <c:pt idx="0">
                  <c:v>Converted Ship</c:v>
                </c:pt>
                <c:pt idx="1">
                  <c:v>New Build Ship</c:v>
                </c:pt>
                <c:pt idx="2">
                  <c:v>Redeployed</c:v>
                </c:pt>
              </c:strCache>
            </c:strRef>
          </c:cat>
          <c:val>
            <c:numRef>
              <c:f>Sheet1!$B$2:$B$4</c:f>
              <c:numCache>
                <c:formatCode>General</c:formatCode>
                <c:ptCount val="3"/>
                <c:pt idx="0">
                  <c:v>18</c:v>
                </c:pt>
                <c:pt idx="1">
                  <c:v>13</c:v>
                </c:pt>
                <c:pt idx="2">
                  <c:v>12</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65114844019921025"/>
          <c:y val="0.10850591711471143"/>
          <c:w val="0.3488515598007898"/>
          <c:h val="0.87215511617693908"/>
        </c:manualLayout>
      </c:layout>
      <c:overlay val="0"/>
      <c:txPr>
        <a:bodyPr/>
        <a:lstStyle/>
        <a:p>
          <a:pPr>
            <a:defRPr sz="1200"/>
          </a:pPr>
          <a:endParaRPr lang="en-US"/>
        </a:p>
      </c:txPr>
    </c:legend>
    <c:plotVisOnly val="1"/>
    <c:dispBlanksAs val="gap"/>
    <c:showDLblsOverMax val="0"/>
  </c:chart>
  <c:txPr>
    <a:bodyPr/>
    <a:lstStyle/>
    <a:p>
      <a:pPr>
        <a:defRPr sz="999"/>
      </a:pPr>
      <a:endParaRPr lang="en-US"/>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Sheet1!$A$2:$A$4</c:f>
              <c:strCache>
                <c:ptCount val="3"/>
                <c:pt idx="0">
                  <c:v>Converted Ship</c:v>
                </c:pt>
                <c:pt idx="1">
                  <c:v>New Build Ship</c:v>
                </c:pt>
                <c:pt idx="2">
                  <c:v>Redeployed</c:v>
                </c:pt>
              </c:strCache>
            </c:strRef>
          </c:cat>
          <c:val>
            <c:numRef>
              <c:f>Sheet1!$B$2:$B$4</c:f>
              <c:numCache>
                <c:formatCode>General</c:formatCode>
                <c:ptCount val="3"/>
                <c:pt idx="0">
                  <c:v>18</c:v>
                </c:pt>
                <c:pt idx="1">
                  <c:v>13</c:v>
                </c:pt>
                <c:pt idx="2">
                  <c:v>12</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Sheet1!$A$2:$A$3</c:f>
              <c:strCache>
                <c:ptCount val="2"/>
                <c:pt idx="0">
                  <c:v>Shallow Water</c:v>
                </c:pt>
                <c:pt idx="1">
                  <c:v>Deep &amp; Ultra-deep Water</c:v>
                </c:pt>
              </c:strCache>
            </c:strRef>
          </c:cat>
          <c:val>
            <c:numRef>
              <c:f>Sheet1!$B$2:$B$3</c:f>
              <c:numCache>
                <c:formatCode>General</c:formatCode>
                <c:ptCount val="2"/>
                <c:pt idx="0">
                  <c:v>18</c:v>
                </c:pt>
                <c:pt idx="1">
                  <c:v>13</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61623197242607131"/>
          <c:y val="7.756357038135224E-2"/>
          <c:w val="0.38376802757392869"/>
          <c:h val="0.9224364296186478"/>
        </c:manualLayout>
      </c:layout>
      <c:overlay val="0"/>
      <c:txPr>
        <a:bodyPr/>
        <a:lstStyle/>
        <a:p>
          <a:pPr>
            <a:defRPr sz="1200"/>
          </a:pPr>
          <a:endParaRPr lang="en-US"/>
        </a:p>
      </c:txPr>
    </c:legend>
    <c:plotVisOnly val="1"/>
    <c:dispBlanksAs val="gap"/>
    <c:showDLblsOverMax val="0"/>
  </c:chart>
  <c:txPr>
    <a:bodyPr/>
    <a:lstStyle/>
    <a:p>
      <a:pPr>
        <a:defRPr sz="999"/>
      </a:pPr>
      <a:endParaRPr lang="en-US"/>
    </a:p>
  </c:txPr>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Sheet1!$A$2:$A$3</c:f>
              <c:strCache>
                <c:ptCount val="2"/>
                <c:pt idx="0">
                  <c:v>Shallow Water</c:v>
                </c:pt>
                <c:pt idx="1">
                  <c:v>Deep &amp; Ultra-deep Water</c:v>
                </c:pt>
              </c:strCache>
            </c:strRef>
          </c:cat>
          <c:val>
            <c:numRef>
              <c:f>Sheet1!$B$2:$B$3</c:f>
              <c:numCache>
                <c:formatCode>General</c:formatCode>
                <c:ptCount val="2"/>
                <c:pt idx="0">
                  <c:v>18</c:v>
                </c:pt>
                <c:pt idx="1">
                  <c:v>13</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Sheet1!$A$2:$A$3</c:f>
              <c:strCache>
                <c:ptCount val="2"/>
                <c:pt idx="0">
                  <c:v>Single Hull</c:v>
                </c:pt>
                <c:pt idx="1">
                  <c:v>Double Hull</c:v>
                </c:pt>
              </c:strCache>
            </c:strRef>
          </c:cat>
          <c:val>
            <c:numRef>
              <c:f>Sheet1!$B$2:$B$3</c:f>
              <c:numCache>
                <c:formatCode>General</c:formatCode>
                <c:ptCount val="2"/>
                <c:pt idx="0">
                  <c:v>18</c:v>
                </c:pt>
                <c:pt idx="1">
                  <c:v>13</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legend>
      <c:legendPos val="r"/>
      <c:layout>
        <c:manualLayout>
          <c:xMode val="edge"/>
          <c:yMode val="edge"/>
          <c:x val="0.65114844019921025"/>
          <c:y val="0.10850591711471143"/>
          <c:w val="0.3488515598007898"/>
          <c:h val="0.87215511617693908"/>
        </c:manualLayout>
      </c:layout>
      <c:overlay val="0"/>
      <c:txPr>
        <a:bodyPr/>
        <a:lstStyle/>
        <a:p>
          <a:pPr>
            <a:defRPr sz="1200"/>
          </a:pPr>
          <a:endParaRPr lang="en-US"/>
        </a:p>
      </c:txPr>
    </c:legend>
    <c:plotVisOnly val="1"/>
    <c:dispBlanksAs val="gap"/>
    <c:showDLblsOverMax val="0"/>
  </c:chart>
  <c:txPr>
    <a:bodyPr/>
    <a:lstStyle/>
    <a:p>
      <a:pPr>
        <a:defRPr sz="999"/>
      </a:pPr>
      <a:endParaRPr lang="en-US"/>
    </a:p>
  </c:txPr>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187994247647194"/>
          <c:w val="0.61235236489572253"/>
          <c:h val="0.61048762823866776"/>
        </c:manualLayout>
      </c:layout>
      <c:pieChart>
        <c:varyColors val="1"/>
        <c:ser>
          <c:idx val="0"/>
          <c:order val="0"/>
          <c:tx>
            <c:strRef>
              <c:f>Sheet1!$B$1</c:f>
              <c:strCache>
                <c:ptCount val="1"/>
                <c:pt idx="0">
                  <c:v>Sales</c:v>
                </c:pt>
              </c:strCache>
            </c:strRef>
          </c:tx>
          <c:cat>
            <c:strRef>
              <c:f>Sheet1!$A$2:$A$3</c:f>
              <c:strCache>
                <c:ptCount val="2"/>
                <c:pt idx="0">
                  <c:v>Single Hull</c:v>
                </c:pt>
                <c:pt idx="1">
                  <c:v>Double Hull</c:v>
                </c:pt>
              </c:strCache>
            </c:strRef>
          </c:cat>
          <c:val>
            <c:numRef>
              <c:f>Sheet1!$B$2:$B$3</c:f>
              <c:numCache>
                <c:formatCode>General</c:formatCode>
                <c:ptCount val="2"/>
                <c:pt idx="0">
                  <c:v>18</c:v>
                </c:pt>
                <c:pt idx="1">
                  <c:v>13</c:v>
                </c:pt>
              </c:numCache>
            </c:numRef>
          </c:val>
          <c:extLst>
            <c:ext xmlns:c16="http://schemas.microsoft.com/office/drawing/2014/chart" uri="{C3380CC4-5D6E-409C-BE32-E72D297353CC}">
              <c16:uniqueId val="{00000008-BE95-E744-B0C4-A52597664904}"/>
            </c:ext>
          </c:extLst>
        </c:ser>
        <c:dLbls>
          <c:showLegendKey val="0"/>
          <c:showVal val="0"/>
          <c:showCatName val="0"/>
          <c:showSerName val="0"/>
          <c:showPercent val="0"/>
          <c:showBubbleSize val="0"/>
          <c:showLeaderLines val="1"/>
        </c:dLbls>
        <c:firstSliceAng val="0"/>
      </c:pieChart>
      <c:spPr>
        <a:noFill/>
        <a:ln w="25385">
          <a:noFill/>
        </a:ln>
      </c:spPr>
    </c:plotArea>
    <c:plotVisOnly val="1"/>
    <c:dispBlanksAs val="gap"/>
    <c:showDLblsOverMax val="0"/>
  </c:chart>
  <c:txPr>
    <a:bodyPr/>
    <a:lstStyle/>
    <a:p>
      <a:pPr>
        <a:defRPr sz="999"/>
      </a:pPr>
      <a:endParaRPr lang="en-US"/>
    </a:p>
  </c:txPr>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99167-6441-48BC-B28D-2989E9888CFE}" type="doc">
      <dgm:prSet loTypeId="urn:microsoft.com/office/officeart/2005/8/layout/chart3" loCatId="cycle" qsTypeId="urn:microsoft.com/office/officeart/2005/8/quickstyle/simple1" qsCatId="simple" csTypeId="urn:microsoft.com/office/officeart/2005/8/colors/colorful1" csCatId="colorful" phldr="1"/>
      <dgm:spPr/>
      <dgm:t>
        <a:bodyPr/>
        <a:lstStyle/>
        <a:p>
          <a:endParaRPr lang="en-US"/>
        </a:p>
      </dgm:t>
    </dgm:pt>
    <dgm:pt modelId="{0D4E78B4-A503-48D5-B41E-45F2A9877DF2}">
      <dgm:prSet phldrT="[Text]" custT="1"/>
      <dgm:spPr/>
      <dgm:t>
        <a:bodyPr/>
        <a:lstStyle/>
        <a:p>
          <a:r>
            <a:rPr lang="en-US" sz="1600" b="0" dirty="0"/>
            <a:t>By Region </a:t>
          </a:r>
        </a:p>
      </dgm:t>
    </dgm:pt>
    <dgm:pt modelId="{C1F06C77-7224-43A8-B9B4-6671CD6F9650}" type="parTrans" cxnId="{46F1EC58-95EC-4892-A274-CFF7AFE0D160}">
      <dgm:prSet/>
      <dgm:spPr/>
      <dgm:t>
        <a:bodyPr/>
        <a:lstStyle/>
        <a:p>
          <a:endParaRPr lang="en-US"/>
        </a:p>
      </dgm:t>
    </dgm:pt>
    <dgm:pt modelId="{27C9213B-A086-4CCF-8175-68125C682C90}" type="sibTrans" cxnId="{46F1EC58-95EC-4892-A274-CFF7AFE0D160}">
      <dgm:prSet/>
      <dgm:spPr/>
      <dgm:t>
        <a:bodyPr/>
        <a:lstStyle/>
        <a:p>
          <a:endParaRPr lang="en-US"/>
        </a:p>
      </dgm:t>
    </dgm:pt>
    <dgm:pt modelId="{DFCD98FA-737E-4B56-88AB-B945240203D8}">
      <dgm:prSet custT="1"/>
      <dgm:spPr/>
      <dgm:t>
        <a:bodyPr/>
        <a:lstStyle/>
        <a:p>
          <a:r>
            <a:rPr lang="en-US" sz="1600" b="1" dirty="0"/>
            <a:t>By Depth</a:t>
          </a:r>
        </a:p>
      </dgm:t>
    </dgm:pt>
    <dgm:pt modelId="{6CFFF83C-88E6-4568-8C5E-7628457757AE}" type="parTrans" cxnId="{3C64DB38-1FAD-47F4-9D10-C5887A820E8D}">
      <dgm:prSet/>
      <dgm:spPr/>
      <dgm:t>
        <a:bodyPr/>
        <a:lstStyle/>
        <a:p>
          <a:endParaRPr lang="en-US"/>
        </a:p>
      </dgm:t>
    </dgm:pt>
    <dgm:pt modelId="{354E8EA6-C872-4961-AF72-ECF0E4AB2814}" type="sibTrans" cxnId="{3C64DB38-1FAD-47F4-9D10-C5887A820E8D}">
      <dgm:prSet/>
      <dgm:spPr/>
      <dgm:t>
        <a:bodyPr/>
        <a:lstStyle/>
        <a:p>
          <a:endParaRPr lang="en-US"/>
        </a:p>
      </dgm:t>
    </dgm:pt>
    <dgm:pt modelId="{8D2016F7-67BD-489A-80D8-74BA617244FE}">
      <dgm:prSet custT="1"/>
      <dgm:spPr/>
      <dgm:t>
        <a:bodyPr/>
        <a:lstStyle/>
        <a:p>
          <a:r>
            <a:rPr lang="en-US" sz="1600" b="1" dirty="0"/>
            <a:t>By Carrier Type</a:t>
          </a:r>
          <a:endParaRPr lang="en-US" sz="1600" dirty="0"/>
        </a:p>
      </dgm:t>
    </dgm:pt>
    <dgm:pt modelId="{7CB6C6CB-8B09-4D0F-8732-D59AE1AC6F48}" type="parTrans" cxnId="{CE85E1AE-3B65-4938-BD80-30890C73F711}">
      <dgm:prSet/>
      <dgm:spPr/>
      <dgm:t>
        <a:bodyPr/>
        <a:lstStyle/>
        <a:p>
          <a:endParaRPr lang="en-US"/>
        </a:p>
      </dgm:t>
    </dgm:pt>
    <dgm:pt modelId="{776355B3-A69D-43E4-A438-D5330A4EF217}" type="sibTrans" cxnId="{CE85E1AE-3B65-4938-BD80-30890C73F711}">
      <dgm:prSet/>
      <dgm:spPr/>
      <dgm:t>
        <a:bodyPr/>
        <a:lstStyle/>
        <a:p>
          <a:endParaRPr lang="en-US"/>
        </a:p>
      </dgm:t>
    </dgm:pt>
    <dgm:pt modelId="{B0908599-2E21-4848-82EA-1D228161ED6D}">
      <dgm:prSet custT="1"/>
      <dgm:spPr/>
      <dgm:t>
        <a:bodyPr/>
        <a:lstStyle/>
        <a:p>
          <a:r>
            <a:rPr lang="en-US" sz="1600" b="1" dirty="0"/>
            <a:t>By Type</a:t>
          </a:r>
          <a:endParaRPr lang="en-US" sz="1600" dirty="0"/>
        </a:p>
      </dgm:t>
    </dgm:pt>
    <dgm:pt modelId="{605B559D-5632-40D8-86A6-B630AD821EBC}" type="parTrans" cxnId="{BD9D54B8-2814-4DC5-AFCF-15E7C8B9D4E8}">
      <dgm:prSet/>
      <dgm:spPr/>
      <dgm:t>
        <a:bodyPr/>
        <a:lstStyle/>
        <a:p>
          <a:endParaRPr lang="en-US"/>
        </a:p>
      </dgm:t>
    </dgm:pt>
    <dgm:pt modelId="{D1D7F001-5A79-4769-8136-9E32A30B77C5}" type="sibTrans" cxnId="{BD9D54B8-2814-4DC5-AFCF-15E7C8B9D4E8}">
      <dgm:prSet/>
      <dgm:spPr/>
      <dgm:t>
        <a:bodyPr/>
        <a:lstStyle/>
        <a:p>
          <a:endParaRPr lang="en-US"/>
        </a:p>
      </dgm:t>
    </dgm:pt>
    <dgm:pt modelId="{5D57C33A-2C3E-4259-ACC1-230F34A14929}">
      <dgm:prSet custT="1"/>
      <dgm:spPr/>
      <dgm:t>
        <a:bodyPr/>
        <a:lstStyle/>
        <a:p>
          <a:r>
            <a:rPr lang="en-US" sz="1600" b="1" dirty="0"/>
            <a:t>By Hull Type</a:t>
          </a:r>
        </a:p>
      </dgm:t>
    </dgm:pt>
    <dgm:pt modelId="{EB92516A-6416-4ADC-8DA4-BF542BF9D26B}" type="parTrans" cxnId="{559911D4-2090-4598-8292-BAC5831E6315}">
      <dgm:prSet/>
      <dgm:spPr/>
      <dgm:t>
        <a:bodyPr/>
        <a:lstStyle/>
        <a:p>
          <a:endParaRPr lang="en-US"/>
        </a:p>
      </dgm:t>
    </dgm:pt>
    <dgm:pt modelId="{FCE0B154-B2F2-4AB3-8B1A-62F087A38D3D}" type="sibTrans" cxnId="{559911D4-2090-4598-8292-BAC5831E6315}">
      <dgm:prSet/>
      <dgm:spPr/>
      <dgm:t>
        <a:bodyPr/>
        <a:lstStyle/>
        <a:p>
          <a:endParaRPr lang="en-US"/>
        </a:p>
      </dgm:t>
    </dgm:pt>
    <dgm:pt modelId="{C3695163-9F11-45BA-B124-B5A2238297B9}" type="pres">
      <dgm:prSet presAssocID="{4A699167-6441-48BC-B28D-2989E9888CFE}" presName="compositeShape" presStyleCnt="0">
        <dgm:presLayoutVars>
          <dgm:chMax val="7"/>
          <dgm:dir/>
          <dgm:resizeHandles val="exact"/>
        </dgm:presLayoutVars>
      </dgm:prSet>
      <dgm:spPr/>
    </dgm:pt>
    <dgm:pt modelId="{2527E7FB-F088-441C-8288-08512830AA40}" type="pres">
      <dgm:prSet presAssocID="{4A699167-6441-48BC-B28D-2989E9888CFE}" presName="wedge1" presStyleLbl="node1" presStyleIdx="0" presStyleCnt="5" custLinFactNeighborX="-5126" custLinFactNeighborY="5267"/>
      <dgm:spPr/>
    </dgm:pt>
    <dgm:pt modelId="{B2F33A71-0623-4A7D-BEDD-C718C8FC2CF3}" type="pres">
      <dgm:prSet presAssocID="{4A699167-6441-48BC-B28D-2989E9888CFE}" presName="wedge1Tx" presStyleLbl="node1" presStyleIdx="0" presStyleCnt="5">
        <dgm:presLayoutVars>
          <dgm:chMax val="0"/>
          <dgm:chPref val="0"/>
          <dgm:bulletEnabled val="1"/>
        </dgm:presLayoutVars>
      </dgm:prSet>
      <dgm:spPr/>
    </dgm:pt>
    <dgm:pt modelId="{56BC968B-CDA0-4ED6-A539-1E2B7EC08C12}" type="pres">
      <dgm:prSet presAssocID="{4A699167-6441-48BC-B28D-2989E9888CFE}" presName="wedge2" presStyleLbl="node1" presStyleIdx="1" presStyleCnt="5" custLinFactNeighborX="-2150" custLinFactNeighborY="112"/>
      <dgm:spPr/>
    </dgm:pt>
    <dgm:pt modelId="{4430169B-ED73-4AC4-A436-91DCDAB9E5DE}" type="pres">
      <dgm:prSet presAssocID="{4A699167-6441-48BC-B28D-2989E9888CFE}" presName="wedge2Tx" presStyleLbl="node1" presStyleIdx="1" presStyleCnt="5">
        <dgm:presLayoutVars>
          <dgm:chMax val="0"/>
          <dgm:chPref val="0"/>
          <dgm:bulletEnabled val="1"/>
        </dgm:presLayoutVars>
      </dgm:prSet>
      <dgm:spPr/>
    </dgm:pt>
    <dgm:pt modelId="{C00CCE50-7DB2-4A11-B3B7-343B7025F3E4}" type="pres">
      <dgm:prSet presAssocID="{4A699167-6441-48BC-B28D-2989E9888CFE}" presName="wedge3" presStyleLbl="node1" presStyleIdx="2" presStyleCnt="5" custLinFactNeighborY="-126"/>
      <dgm:spPr/>
    </dgm:pt>
    <dgm:pt modelId="{E9F1B427-2EFB-42D3-8453-79AF64B281FD}" type="pres">
      <dgm:prSet presAssocID="{4A699167-6441-48BC-B28D-2989E9888CFE}" presName="wedge3Tx" presStyleLbl="node1" presStyleIdx="2" presStyleCnt="5">
        <dgm:presLayoutVars>
          <dgm:chMax val="0"/>
          <dgm:chPref val="0"/>
          <dgm:bulletEnabled val="1"/>
        </dgm:presLayoutVars>
      </dgm:prSet>
      <dgm:spPr/>
    </dgm:pt>
    <dgm:pt modelId="{E13123F5-3028-414D-83CF-FCF4F9F471FC}" type="pres">
      <dgm:prSet presAssocID="{4A699167-6441-48BC-B28D-2989E9888CFE}" presName="wedge4" presStyleLbl="node1" presStyleIdx="3" presStyleCnt="5"/>
      <dgm:spPr/>
    </dgm:pt>
    <dgm:pt modelId="{FF860098-C25F-476F-A595-4E41F27B1B07}" type="pres">
      <dgm:prSet presAssocID="{4A699167-6441-48BC-B28D-2989E9888CFE}" presName="wedge4Tx" presStyleLbl="node1" presStyleIdx="3" presStyleCnt="5">
        <dgm:presLayoutVars>
          <dgm:chMax val="0"/>
          <dgm:chPref val="0"/>
          <dgm:bulletEnabled val="1"/>
        </dgm:presLayoutVars>
      </dgm:prSet>
      <dgm:spPr/>
    </dgm:pt>
    <dgm:pt modelId="{D0EC850A-02E7-4C19-BF82-309DBC144B7F}" type="pres">
      <dgm:prSet presAssocID="{4A699167-6441-48BC-B28D-2989E9888CFE}" presName="wedge5" presStyleLbl="node1" presStyleIdx="4" presStyleCnt="5"/>
      <dgm:spPr/>
    </dgm:pt>
    <dgm:pt modelId="{5E1533E8-25A3-4EF1-A858-36486E62CC50}" type="pres">
      <dgm:prSet presAssocID="{4A699167-6441-48BC-B28D-2989E9888CFE}" presName="wedge5Tx" presStyleLbl="node1" presStyleIdx="4" presStyleCnt="5">
        <dgm:presLayoutVars>
          <dgm:chMax val="0"/>
          <dgm:chPref val="0"/>
          <dgm:bulletEnabled val="1"/>
        </dgm:presLayoutVars>
      </dgm:prSet>
      <dgm:spPr/>
    </dgm:pt>
  </dgm:ptLst>
  <dgm:cxnLst>
    <dgm:cxn modelId="{30F6EA2C-7A0A-4435-A2D8-51F87794F8DF}" type="presOf" srcId="{B0908599-2E21-4848-82EA-1D228161ED6D}" destId="{B2F33A71-0623-4A7D-BEDD-C718C8FC2CF3}" srcOrd="1" destOrd="0" presId="urn:microsoft.com/office/officeart/2005/8/layout/chart3"/>
    <dgm:cxn modelId="{DF0ABE32-5C63-489E-AD3A-804B555BF627}" type="presOf" srcId="{5D57C33A-2C3E-4259-ACC1-230F34A14929}" destId="{E13123F5-3028-414D-83CF-FCF4F9F471FC}" srcOrd="0" destOrd="0" presId="urn:microsoft.com/office/officeart/2005/8/layout/chart3"/>
    <dgm:cxn modelId="{3C64DB38-1FAD-47F4-9D10-C5887A820E8D}" srcId="{4A699167-6441-48BC-B28D-2989E9888CFE}" destId="{DFCD98FA-737E-4B56-88AB-B945240203D8}" srcOrd="2" destOrd="0" parTransId="{6CFFF83C-88E6-4568-8C5E-7628457757AE}" sibTransId="{354E8EA6-C872-4961-AF72-ECF0E4AB2814}"/>
    <dgm:cxn modelId="{EE71393C-42C3-454E-A49F-E40D78445CD7}" type="presOf" srcId="{B0908599-2E21-4848-82EA-1D228161ED6D}" destId="{2527E7FB-F088-441C-8288-08512830AA40}" srcOrd="0" destOrd="0" presId="urn:microsoft.com/office/officeart/2005/8/layout/chart3"/>
    <dgm:cxn modelId="{EA7BFB41-ADBF-4B2C-A2D6-6514C20A28BA}" type="presOf" srcId="{DFCD98FA-737E-4B56-88AB-B945240203D8}" destId="{C00CCE50-7DB2-4A11-B3B7-343B7025F3E4}" srcOrd="0" destOrd="0" presId="urn:microsoft.com/office/officeart/2005/8/layout/chart3"/>
    <dgm:cxn modelId="{DE53D665-CEB4-42E7-8E22-BCC3D278DA29}" type="presOf" srcId="{4A699167-6441-48BC-B28D-2989E9888CFE}" destId="{C3695163-9F11-45BA-B124-B5A2238297B9}" srcOrd="0" destOrd="0" presId="urn:microsoft.com/office/officeart/2005/8/layout/chart3"/>
    <dgm:cxn modelId="{46F1EC58-95EC-4892-A274-CFF7AFE0D160}" srcId="{4A699167-6441-48BC-B28D-2989E9888CFE}" destId="{0D4E78B4-A503-48D5-B41E-45F2A9877DF2}" srcOrd="4" destOrd="0" parTransId="{C1F06C77-7224-43A8-B9B4-6671CD6F9650}" sibTransId="{27C9213B-A086-4CCF-8175-68125C682C90}"/>
    <dgm:cxn modelId="{96F69EA3-3AEF-4972-A27A-F0DF162B7C3D}" type="presOf" srcId="{DFCD98FA-737E-4B56-88AB-B945240203D8}" destId="{E9F1B427-2EFB-42D3-8453-79AF64B281FD}" srcOrd="1" destOrd="0" presId="urn:microsoft.com/office/officeart/2005/8/layout/chart3"/>
    <dgm:cxn modelId="{99D168AC-731B-42D5-90CF-3945C7017311}" type="presOf" srcId="{0D4E78B4-A503-48D5-B41E-45F2A9877DF2}" destId="{5E1533E8-25A3-4EF1-A858-36486E62CC50}" srcOrd="1" destOrd="0" presId="urn:microsoft.com/office/officeart/2005/8/layout/chart3"/>
    <dgm:cxn modelId="{CE85E1AE-3B65-4938-BD80-30890C73F711}" srcId="{4A699167-6441-48BC-B28D-2989E9888CFE}" destId="{8D2016F7-67BD-489A-80D8-74BA617244FE}" srcOrd="1" destOrd="0" parTransId="{7CB6C6CB-8B09-4D0F-8732-D59AE1AC6F48}" sibTransId="{776355B3-A69D-43E4-A438-D5330A4EF217}"/>
    <dgm:cxn modelId="{BD9D54B8-2814-4DC5-AFCF-15E7C8B9D4E8}" srcId="{4A699167-6441-48BC-B28D-2989E9888CFE}" destId="{B0908599-2E21-4848-82EA-1D228161ED6D}" srcOrd="0" destOrd="0" parTransId="{605B559D-5632-40D8-86A6-B630AD821EBC}" sibTransId="{D1D7F001-5A79-4769-8136-9E32A30B77C5}"/>
    <dgm:cxn modelId="{12ADEBCD-38E0-481D-AF16-64D908F0AB93}" type="presOf" srcId="{8D2016F7-67BD-489A-80D8-74BA617244FE}" destId="{4430169B-ED73-4AC4-A436-91DCDAB9E5DE}" srcOrd="1" destOrd="0" presId="urn:microsoft.com/office/officeart/2005/8/layout/chart3"/>
    <dgm:cxn modelId="{559911D4-2090-4598-8292-BAC5831E6315}" srcId="{4A699167-6441-48BC-B28D-2989E9888CFE}" destId="{5D57C33A-2C3E-4259-ACC1-230F34A14929}" srcOrd="3" destOrd="0" parTransId="{EB92516A-6416-4ADC-8DA4-BF542BF9D26B}" sibTransId="{FCE0B154-B2F2-4AB3-8B1A-62F087A38D3D}"/>
    <dgm:cxn modelId="{BE3B2FD7-D279-4CA8-917A-5FB2DDCA2DA0}" type="presOf" srcId="{5D57C33A-2C3E-4259-ACC1-230F34A14929}" destId="{FF860098-C25F-476F-A595-4E41F27B1B07}" srcOrd="1" destOrd="0" presId="urn:microsoft.com/office/officeart/2005/8/layout/chart3"/>
    <dgm:cxn modelId="{BC7221E0-D61D-416A-B10D-E80A2CC2EA3E}" type="presOf" srcId="{0D4E78B4-A503-48D5-B41E-45F2A9877DF2}" destId="{D0EC850A-02E7-4C19-BF82-309DBC144B7F}" srcOrd="0" destOrd="0" presId="urn:microsoft.com/office/officeart/2005/8/layout/chart3"/>
    <dgm:cxn modelId="{C41420E9-788D-49C1-B1C0-0B3669EFDBF8}" type="presOf" srcId="{8D2016F7-67BD-489A-80D8-74BA617244FE}" destId="{56BC968B-CDA0-4ED6-A539-1E2B7EC08C12}" srcOrd="0" destOrd="0" presId="urn:microsoft.com/office/officeart/2005/8/layout/chart3"/>
    <dgm:cxn modelId="{5AF9268C-AC1A-41BF-AF13-8876DF62CF2D}" type="presParOf" srcId="{C3695163-9F11-45BA-B124-B5A2238297B9}" destId="{2527E7FB-F088-441C-8288-08512830AA40}" srcOrd="0" destOrd="0" presId="urn:microsoft.com/office/officeart/2005/8/layout/chart3"/>
    <dgm:cxn modelId="{0442CBF9-6CEE-4964-B0EB-D8A140721765}" type="presParOf" srcId="{C3695163-9F11-45BA-B124-B5A2238297B9}" destId="{B2F33A71-0623-4A7D-BEDD-C718C8FC2CF3}" srcOrd="1" destOrd="0" presId="urn:microsoft.com/office/officeart/2005/8/layout/chart3"/>
    <dgm:cxn modelId="{A7D0450A-7A73-4A96-A609-27BE7C6172A8}" type="presParOf" srcId="{C3695163-9F11-45BA-B124-B5A2238297B9}" destId="{56BC968B-CDA0-4ED6-A539-1E2B7EC08C12}" srcOrd="2" destOrd="0" presId="urn:microsoft.com/office/officeart/2005/8/layout/chart3"/>
    <dgm:cxn modelId="{09F93E97-08EE-40C9-BDAC-1A76FD99ACCC}" type="presParOf" srcId="{C3695163-9F11-45BA-B124-B5A2238297B9}" destId="{4430169B-ED73-4AC4-A436-91DCDAB9E5DE}" srcOrd="3" destOrd="0" presId="urn:microsoft.com/office/officeart/2005/8/layout/chart3"/>
    <dgm:cxn modelId="{1C3DB9AC-12D3-4011-A87D-6F2222AACE1A}" type="presParOf" srcId="{C3695163-9F11-45BA-B124-B5A2238297B9}" destId="{C00CCE50-7DB2-4A11-B3B7-343B7025F3E4}" srcOrd="4" destOrd="0" presId="urn:microsoft.com/office/officeart/2005/8/layout/chart3"/>
    <dgm:cxn modelId="{90F0BD45-7F0F-42E9-AE6C-6961A7CAE235}" type="presParOf" srcId="{C3695163-9F11-45BA-B124-B5A2238297B9}" destId="{E9F1B427-2EFB-42D3-8453-79AF64B281FD}" srcOrd="5" destOrd="0" presId="urn:microsoft.com/office/officeart/2005/8/layout/chart3"/>
    <dgm:cxn modelId="{A7C5C55C-FA0E-4406-9640-2701D6FFC899}" type="presParOf" srcId="{C3695163-9F11-45BA-B124-B5A2238297B9}" destId="{E13123F5-3028-414D-83CF-FCF4F9F471FC}" srcOrd="6" destOrd="0" presId="urn:microsoft.com/office/officeart/2005/8/layout/chart3"/>
    <dgm:cxn modelId="{39B5E323-5329-41A4-B860-3E62AAECA6E3}" type="presParOf" srcId="{C3695163-9F11-45BA-B124-B5A2238297B9}" destId="{FF860098-C25F-476F-A595-4E41F27B1B07}" srcOrd="7" destOrd="0" presId="urn:microsoft.com/office/officeart/2005/8/layout/chart3"/>
    <dgm:cxn modelId="{E10D733A-83D8-4A1F-A8EE-8860B0848AEA}" type="presParOf" srcId="{C3695163-9F11-45BA-B124-B5A2238297B9}" destId="{D0EC850A-02E7-4C19-BF82-309DBC144B7F}" srcOrd="8" destOrd="0" presId="urn:microsoft.com/office/officeart/2005/8/layout/chart3"/>
    <dgm:cxn modelId="{78561F45-B092-49F3-8F6B-F30C58FF013C}" type="presParOf" srcId="{C3695163-9F11-45BA-B124-B5A2238297B9}" destId="{5E1533E8-25A3-4EF1-A858-36486E62CC50}" srcOrd="9"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7E7FB-F088-441C-8288-08512830AA40}">
      <dsp:nvSpPr>
        <dsp:cNvPr id="0" name=""/>
        <dsp:cNvSpPr/>
      </dsp:nvSpPr>
      <dsp:spPr>
        <a:xfrm>
          <a:off x="1604367" y="563502"/>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By Type</a:t>
          </a:r>
          <a:endParaRPr lang="en-US" sz="1600" kern="1200" dirty="0"/>
        </a:p>
      </dsp:txBody>
      <dsp:txXfrm>
        <a:off x="3937645" y="1243545"/>
        <a:ext cx="1544320" cy="1056640"/>
      </dsp:txXfrm>
    </dsp:sp>
    <dsp:sp modelId="{56BC968B-CDA0-4ED6-A539-1E2B7EC08C12}">
      <dsp:nvSpPr>
        <dsp:cNvPr id="0" name=""/>
        <dsp:cNvSpPr/>
      </dsp:nvSpPr>
      <dsp:spPr>
        <a:xfrm>
          <a:off x="1580516" y="548319"/>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By Carrier Type</a:t>
          </a:r>
          <a:endParaRPr lang="en-US" sz="1600" kern="1200" dirty="0"/>
        </a:p>
      </dsp:txBody>
      <dsp:txXfrm>
        <a:off x="4555364" y="2607412"/>
        <a:ext cx="1354666" cy="1143338"/>
      </dsp:txXfrm>
    </dsp:sp>
    <dsp:sp modelId="{C00CCE50-7DB2-4A11-B3B7-343B7025F3E4}">
      <dsp:nvSpPr>
        <dsp:cNvPr id="0" name=""/>
        <dsp:cNvSpPr/>
      </dsp:nvSpPr>
      <dsp:spPr>
        <a:xfrm>
          <a:off x="1678377" y="537486"/>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By Depth</a:t>
          </a:r>
        </a:p>
      </dsp:txBody>
      <dsp:txXfrm>
        <a:off x="3141417" y="3951246"/>
        <a:ext cx="1625600" cy="975360"/>
      </dsp:txXfrm>
    </dsp:sp>
    <dsp:sp modelId="{E13123F5-3028-414D-83CF-FCF4F9F471FC}">
      <dsp:nvSpPr>
        <dsp:cNvPr id="0" name=""/>
        <dsp:cNvSpPr/>
      </dsp:nvSpPr>
      <dsp:spPr>
        <a:xfrm>
          <a:off x="1678377"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By Hull Type</a:t>
          </a:r>
        </a:p>
      </dsp:txBody>
      <dsp:txXfrm>
        <a:off x="1895124" y="2602314"/>
        <a:ext cx="1354666" cy="1143338"/>
      </dsp:txXfrm>
    </dsp:sp>
    <dsp:sp modelId="{D0EC850A-02E7-4C19-BF82-309DBC144B7F}">
      <dsp:nvSpPr>
        <dsp:cNvPr id="0" name=""/>
        <dsp:cNvSpPr/>
      </dsp:nvSpPr>
      <dsp:spPr>
        <a:xfrm>
          <a:off x="1678377"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t>By Region </a:t>
          </a:r>
        </a:p>
      </dsp:txBody>
      <dsp:txXfrm>
        <a:off x="2342164" y="1236810"/>
        <a:ext cx="1544320" cy="105664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B9AAAF-0204-41BB-A1FA-4A1A46C4BEFD}" type="datetimeFigureOut">
              <a:rPr lang="en-IN" smtClean="0"/>
              <a:t>30-10-23</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EDF264-EF3C-4CA9-BC98-5D8F9EBDD7FC}" type="slidenum">
              <a:rPr lang="en-IN" smtClean="0"/>
              <a:t>‹#›</a:t>
            </a:fld>
            <a:endParaRPr lang="en-IN"/>
          </a:p>
        </p:txBody>
      </p:sp>
    </p:spTree>
    <p:extLst>
      <p:ext uri="{BB962C8B-B14F-4D97-AF65-F5344CB8AC3E}">
        <p14:creationId xmlns:p14="http://schemas.microsoft.com/office/powerpoint/2010/main" val="161799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EDF264-EF3C-4CA9-BC98-5D8F9EBDD7FC}" type="slidenum">
              <a:rPr lang="en-IN" smtClean="0"/>
              <a:t>47</a:t>
            </a:fld>
            <a:endParaRPr lang="en-IN"/>
          </a:p>
        </p:txBody>
      </p:sp>
    </p:spTree>
    <p:extLst>
      <p:ext uri="{BB962C8B-B14F-4D97-AF65-F5344CB8AC3E}">
        <p14:creationId xmlns:p14="http://schemas.microsoft.com/office/powerpoint/2010/main" val="327293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EDF264-EF3C-4CA9-BC98-5D8F9EBDD7FC}" type="slidenum">
              <a:rPr lang="en-IN" smtClean="0"/>
              <a:t>54</a:t>
            </a:fld>
            <a:endParaRPr lang="en-IN"/>
          </a:p>
        </p:txBody>
      </p:sp>
    </p:spTree>
    <p:extLst>
      <p:ext uri="{BB962C8B-B14F-4D97-AF65-F5344CB8AC3E}">
        <p14:creationId xmlns:p14="http://schemas.microsoft.com/office/powerpoint/2010/main" val="69130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EDF264-EF3C-4CA9-BC98-5D8F9EBDD7FC}" type="slidenum">
              <a:rPr lang="en-IN" smtClean="0"/>
              <a:t>59</a:t>
            </a:fld>
            <a:endParaRPr lang="en-IN"/>
          </a:p>
        </p:txBody>
      </p:sp>
    </p:spTree>
    <p:extLst>
      <p:ext uri="{BB962C8B-B14F-4D97-AF65-F5344CB8AC3E}">
        <p14:creationId xmlns:p14="http://schemas.microsoft.com/office/powerpoint/2010/main" val="365305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FEDF264-EF3C-4CA9-BC98-5D8F9EBDD7FC}" type="slidenum">
              <a:rPr lang="en-IN" smtClean="0"/>
              <a:pPr/>
              <a:t>71</a:t>
            </a:fld>
            <a:endParaRPr lang="en-IN" dirty="0"/>
          </a:p>
        </p:txBody>
      </p:sp>
    </p:spTree>
    <p:extLst>
      <p:ext uri="{BB962C8B-B14F-4D97-AF65-F5344CB8AC3E}">
        <p14:creationId xmlns:p14="http://schemas.microsoft.com/office/powerpoint/2010/main" val="393009416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2900DD2-03BF-964D-9120-BD4E5A004489}"/>
              </a:ext>
            </a:extLst>
          </p:cNvPr>
          <p:cNvSpPr/>
          <p:nvPr userDrawn="1"/>
        </p:nvSpPr>
        <p:spPr>
          <a:xfrm>
            <a:off x="1" y="-1587"/>
            <a:ext cx="9823449" cy="391953"/>
          </a:xfrm>
          <a:prstGeom prst="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42"/>
          </a:p>
        </p:txBody>
      </p:sp>
      <p:grpSp>
        <p:nvGrpSpPr>
          <p:cNvPr id="7" name="Group 6">
            <a:extLst>
              <a:ext uri="{FF2B5EF4-FFF2-40B4-BE49-F238E27FC236}">
                <a16:creationId xmlns:a16="http://schemas.microsoft.com/office/drawing/2014/main" id="{74890CCB-B266-BD4D-9CD9-B95BF5A4C84E}"/>
              </a:ext>
            </a:extLst>
          </p:cNvPr>
          <p:cNvGrpSpPr/>
          <p:nvPr userDrawn="1"/>
        </p:nvGrpSpPr>
        <p:grpSpPr>
          <a:xfrm>
            <a:off x="10310649" y="-1586"/>
            <a:ext cx="1881352" cy="809297"/>
            <a:chOff x="8891820" y="5135880"/>
            <a:chExt cx="2803705" cy="1333798"/>
          </a:xfrm>
        </p:grpSpPr>
        <p:sp>
          <p:nvSpPr>
            <p:cNvPr id="8" name="Rectangle 7">
              <a:extLst>
                <a:ext uri="{FF2B5EF4-FFF2-40B4-BE49-F238E27FC236}">
                  <a16:creationId xmlns:a16="http://schemas.microsoft.com/office/drawing/2014/main" id="{7F133B5B-1E2F-664B-B406-84742A6DBF15}"/>
                </a:ext>
              </a:extLst>
            </p:cNvPr>
            <p:cNvSpPr/>
            <p:nvPr/>
          </p:nvSpPr>
          <p:spPr>
            <a:xfrm rot="16200000">
              <a:off x="9638353" y="4412505"/>
              <a:ext cx="1310640" cy="280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42"/>
            </a:p>
          </p:txBody>
        </p:sp>
        <p:cxnSp>
          <p:nvCxnSpPr>
            <p:cNvPr id="9" name="Straight Connector 8">
              <a:extLst>
                <a:ext uri="{FF2B5EF4-FFF2-40B4-BE49-F238E27FC236}">
                  <a16:creationId xmlns:a16="http://schemas.microsoft.com/office/drawing/2014/main" id="{39828257-5111-6E4E-B4B0-08CADBCE1477}"/>
                </a:ext>
              </a:extLst>
            </p:cNvPr>
            <p:cNvCxnSpPr>
              <a:cxnSpLocks/>
            </p:cNvCxnSpPr>
            <p:nvPr/>
          </p:nvCxnSpPr>
          <p:spPr>
            <a:xfrm rot="5400000">
              <a:off x="11126321" y="5783580"/>
              <a:ext cx="1104900"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069941C-9B45-3C47-827B-0572A9E329BD}"/>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9118016" y="5135880"/>
              <a:ext cx="2351314" cy="1200150"/>
            </a:xfrm>
            <a:prstGeom prst="rect">
              <a:avLst/>
            </a:prstGeom>
          </p:spPr>
        </p:pic>
      </p:grpSp>
      <p:sp>
        <p:nvSpPr>
          <p:cNvPr id="12" name="Rectangle 11">
            <a:extLst>
              <a:ext uri="{FF2B5EF4-FFF2-40B4-BE49-F238E27FC236}">
                <a16:creationId xmlns:a16="http://schemas.microsoft.com/office/drawing/2014/main" id="{DF4B81A9-91EB-604B-9E69-5EA9E147CF75}"/>
              </a:ext>
            </a:extLst>
          </p:cNvPr>
          <p:cNvSpPr/>
          <p:nvPr userDrawn="1"/>
        </p:nvSpPr>
        <p:spPr>
          <a:xfrm>
            <a:off x="10326351" y="6755908"/>
            <a:ext cx="571500" cy="102092"/>
          </a:xfrm>
          <a:prstGeom prst="rect">
            <a:avLst/>
          </a:prstGeom>
          <a:solidFill>
            <a:srgbClr val="56BA2E"/>
          </a:solidFill>
          <a:ln>
            <a:noFill/>
          </a:ln>
          <a:effectLst>
            <a:outerShdw blurRad="50800" dist="38100" algn="l" rotWithShape="0">
              <a:prstClr val="black">
                <a:alpha val="40000"/>
              </a:prstClr>
            </a:outerShdw>
          </a:effectLst>
        </p:spPr>
        <p:txBody>
          <a:bodyPr vert="horz" wrap="square" lIns="90008" tIns="45004" rIns="90008" bIns="45004" numCol="1" anchor="t" anchorCtr="0" compatLnSpc="1">
            <a:prstTxWarp prst="textNoShape">
              <a:avLst/>
            </a:prstTxWarp>
          </a:bodyPr>
          <a:lstStyle/>
          <a:p>
            <a:endParaRPr lang="en-US" sz="1842">
              <a:solidFill>
                <a:prstClr val="black"/>
              </a:solidFill>
              <a:latin typeface="Calibri Light"/>
            </a:endParaRPr>
          </a:p>
        </p:txBody>
      </p:sp>
      <p:sp>
        <p:nvSpPr>
          <p:cNvPr id="13" name="Rectangle 12">
            <a:extLst>
              <a:ext uri="{FF2B5EF4-FFF2-40B4-BE49-F238E27FC236}">
                <a16:creationId xmlns:a16="http://schemas.microsoft.com/office/drawing/2014/main" id="{578D7175-9ED5-1145-8177-06F97F115E96}"/>
              </a:ext>
            </a:extLst>
          </p:cNvPr>
          <p:cNvSpPr/>
          <p:nvPr userDrawn="1"/>
        </p:nvSpPr>
        <p:spPr>
          <a:xfrm>
            <a:off x="10969288" y="6755908"/>
            <a:ext cx="571500" cy="102092"/>
          </a:xfrm>
          <a:prstGeom prst="rect">
            <a:avLst/>
          </a:prstGeom>
          <a:solidFill>
            <a:srgbClr val="2B7DB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42">
              <a:solidFill>
                <a:prstClr val="white"/>
              </a:solidFill>
              <a:latin typeface="Calibri Light"/>
            </a:endParaRPr>
          </a:p>
        </p:txBody>
      </p:sp>
      <p:sp>
        <p:nvSpPr>
          <p:cNvPr id="14" name="Rectangle 13">
            <a:extLst>
              <a:ext uri="{FF2B5EF4-FFF2-40B4-BE49-F238E27FC236}">
                <a16:creationId xmlns:a16="http://schemas.microsoft.com/office/drawing/2014/main" id="{B3BFB168-3032-B940-A4D7-86E8BDB8084E}"/>
              </a:ext>
            </a:extLst>
          </p:cNvPr>
          <p:cNvSpPr/>
          <p:nvPr userDrawn="1"/>
        </p:nvSpPr>
        <p:spPr>
          <a:xfrm>
            <a:off x="11612225" y="6755908"/>
            <a:ext cx="571500" cy="102092"/>
          </a:xfrm>
          <a:prstGeom prst="rect">
            <a:avLst/>
          </a:prstGeom>
          <a:solidFill>
            <a:srgbClr val="ED3832"/>
          </a:solidFill>
          <a:ln>
            <a:noFill/>
          </a:ln>
          <a:effectLst>
            <a:outerShdw blurRad="50800" dist="38100" algn="l" rotWithShape="0">
              <a:prstClr val="black">
                <a:alpha val="40000"/>
              </a:prstClr>
            </a:outerShdw>
          </a:effectLst>
        </p:spPr>
        <p:txBody>
          <a:bodyPr vert="horz" wrap="square" lIns="90008" tIns="45004" rIns="90008" bIns="45004" numCol="1" anchor="t" anchorCtr="0" compatLnSpc="1">
            <a:prstTxWarp prst="textNoShape">
              <a:avLst/>
            </a:prstTxWarp>
          </a:bodyPr>
          <a:lstStyle/>
          <a:p>
            <a:endParaRPr lang="en-US" sz="1842">
              <a:solidFill>
                <a:prstClr val="black"/>
              </a:solidFill>
              <a:latin typeface="Calibri Light"/>
            </a:endParaRPr>
          </a:p>
        </p:txBody>
      </p:sp>
      <p:sp>
        <p:nvSpPr>
          <p:cNvPr id="6" name="Right Triangle 5">
            <a:extLst>
              <a:ext uri="{FF2B5EF4-FFF2-40B4-BE49-F238E27FC236}">
                <a16:creationId xmlns:a16="http://schemas.microsoft.com/office/drawing/2014/main" id="{29C42861-2EF8-514C-A9B6-8C6C395F348B}"/>
              </a:ext>
            </a:extLst>
          </p:cNvPr>
          <p:cNvSpPr/>
          <p:nvPr userDrawn="1"/>
        </p:nvSpPr>
        <p:spPr>
          <a:xfrm flipH="1" flipV="1">
            <a:off x="9327424" y="-2"/>
            <a:ext cx="988732" cy="801656"/>
          </a:xfrm>
          <a:prstGeom prst="rtTriangle">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42"/>
          </a:p>
        </p:txBody>
      </p:sp>
      <p:sp>
        <p:nvSpPr>
          <p:cNvPr id="25" name="Rectangle 24">
            <a:extLst>
              <a:ext uri="{FF2B5EF4-FFF2-40B4-BE49-F238E27FC236}">
                <a16:creationId xmlns:a16="http://schemas.microsoft.com/office/drawing/2014/main" id="{14F75A11-FBC7-2948-8D95-50CEA04EE75E}"/>
              </a:ext>
            </a:extLst>
          </p:cNvPr>
          <p:cNvSpPr/>
          <p:nvPr userDrawn="1"/>
        </p:nvSpPr>
        <p:spPr>
          <a:xfrm>
            <a:off x="0" y="6564814"/>
            <a:ext cx="4280102" cy="297646"/>
          </a:xfrm>
          <a:prstGeom prst="rect">
            <a:avLst/>
          </a:prstGeom>
        </p:spPr>
        <p:txBody>
          <a:bodyPr wrap="none">
            <a:spAutoFit/>
          </a:bodyPr>
          <a:lstStyle/>
          <a:p>
            <a:r>
              <a:rPr lang="en-US" sz="1334" i="1" dirty="0">
                <a:solidFill>
                  <a:srgbClr val="002060"/>
                </a:solidFill>
              </a:rPr>
              <a:t>Copyrights 2023 © DataM Intelligence. All Rights Reserved.</a:t>
            </a:r>
          </a:p>
        </p:txBody>
      </p:sp>
      <p:cxnSp>
        <p:nvCxnSpPr>
          <p:cNvPr id="28" name="Straight Arrow Connector 27">
            <a:extLst>
              <a:ext uri="{FF2B5EF4-FFF2-40B4-BE49-F238E27FC236}">
                <a16:creationId xmlns:a16="http://schemas.microsoft.com/office/drawing/2014/main" id="{925E2881-9BE9-DD48-8004-A3244AE7CAF5}"/>
              </a:ext>
            </a:extLst>
          </p:cNvPr>
          <p:cNvCxnSpPr>
            <a:cxnSpLocks/>
            <a:endCxn id="6" idx="0"/>
          </p:cNvCxnSpPr>
          <p:nvPr userDrawn="1"/>
        </p:nvCxnSpPr>
        <p:spPr>
          <a:xfrm>
            <a:off x="5507" y="801654"/>
            <a:ext cx="10310649" cy="0"/>
          </a:xfrm>
          <a:prstGeom prst="straightConnector1">
            <a:avLst/>
          </a:prstGeom>
          <a:ln>
            <a:solidFill>
              <a:srgbClr val="2B7DB7"/>
            </a:solidFill>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BE80CCD9-6615-E143-B84C-92E5AE32A669}"/>
              </a:ext>
            </a:extLst>
          </p:cNvPr>
          <p:cNvCxnSpPr>
            <a:cxnSpLocks/>
          </p:cNvCxnSpPr>
          <p:nvPr userDrawn="1"/>
        </p:nvCxnSpPr>
        <p:spPr>
          <a:xfrm>
            <a:off x="-1" y="6561437"/>
            <a:ext cx="12192001" cy="0"/>
          </a:xfrm>
          <a:prstGeom prst="straightConnector1">
            <a:avLst/>
          </a:prstGeom>
          <a:ln w="38100"/>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A950AC0F-B219-6540-AA56-AC753578CA07}"/>
              </a:ext>
            </a:extLst>
          </p:cNvPr>
          <p:cNvSpPr txBox="1"/>
          <p:nvPr userDrawn="1"/>
        </p:nvSpPr>
        <p:spPr>
          <a:xfrm>
            <a:off x="11241" y="0"/>
            <a:ext cx="10310652" cy="369332"/>
          </a:xfrm>
          <a:prstGeom prst="rect">
            <a:avLst/>
          </a:prstGeom>
          <a:noFill/>
        </p:spPr>
        <p:txBody>
          <a:bodyPr wrap="square" rtlCol="0">
            <a:spAutoFit/>
          </a:bodyPr>
          <a:lstStyle/>
          <a:p>
            <a:pPr algn="ctr"/>
            <a:r>
              <a:rPr lang="en-US" b="1" dirty="0">
                <a:solidFill>
                  <a:schemeClr val="bg1"/>
                </a:solidFill>
              </a:rPr>
              <a:t>GLOBAL </a:t>
            </a:r>
            <a:r>
              <a:rPr lang="en-US" sz="1800" b="1" dirty="0">
                <a:solidFill>
                  <a:schemeClr val="bg1"/>
                </a:solidFill>
                <a:latin typeface="+mn-lt"/>
              </a:rPr>
              <a:t>FLOATING PRODUCTION STORAGE AND OFFLOADING (FPSO) </a:t>
            </a:r>
            <a:r>
              <a:rPr lang="en-US" b="1" dirty="0">
                <a:solidFill>
                  <a:schemeClr val="bg1"/>
                </a:solidFill>
              </a:rPr>
              <a:t>MARKET 2023-2030</a:t>
            </a:r>
          </a:p>
        </p:txBody>
      </p:sp>
    </p:spTree>
    <p:extLst>
      <p:ext uri="{BB962C8B-B14F-4D97-AF65-F5344CB8AC3E}">
        <p14:creationId xmlns:p14="http://schemas.microsoft.com/office/powerpoint/2010/main" val="1719179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08B2-1342-E24E-8A36-3BEFDDD25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8C7CF-7EFF-4841-BC31-BBA7F6EAA5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3FF22C-A8C9-7C4D-B737-6726AE03D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0DEFDE-2B5A-D84A-A56A-69A9A55536A5}"/>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6" name="Footer Placeholder 5">
            <a:extLst>
              <a:ext uri="{FF2B5EF4-FFF2-40B4-BE49-F238E27FC236}">
                <a16:creationId xmlns:a16="http://schemas.microsoft.com/office/drawing/2014/main" id="{562A563C-73ED-2C42-BB49-FC6D38869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7E4F6-DA3A-3D46-B484-00032D57FA63}"/>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1432971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E9971-34DD-DA44-9098-C37CE2F123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8579BF-7EAD-CB4F-9216-3342FE34B9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62640-EC14-D34C-8437-564DD4D59D29}"/>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E772B341-B9AD-CC40-96C6-27876768A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BFDAE-A2DF-0041-9D6C-FEA2D0D70A57}"/>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23808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B4FF18-F990-414D-B75A-61C67CD00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BC0C2E-88AD-414E-8AED-E214C2937E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A3999-A4C0-EB49-B727-904F1EB1FAEB}"/>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C871B292-CA70-5445-AAB0-B24AA1A3B0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5A7FC0-F099-F74A-A7A7-15F1F036A425}"/>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1767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FA39-629B-084B-B716-82E5A55F6F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91BF25-DC53-6944-93A3-BE9628332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16B1B6-34A4-6B4A-970B-1DCED0393E84}"/>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EC8FF59B-A7CE-574B-B38A-505681D2B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8F557-C197-294B-9979-4FA9AE3EB6C1}"/>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81452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3088-52FE-F64A-A3AB-F4A420CD5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4B357-BFF5-6B4C-A4EF-FB96991EF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F4979-6235-974E-9EA6-0D5C3D1CAC91}"/>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15E82E38-251C-134A-A479-76BBDE5CF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CE049-282F-C24C-944D-A81B569856C4}"/>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16078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A439-3C9C-AC47-9D1C-CF16BD74D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2FC4D-8D0C-D94A-A997-714AD50D8F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EBCBFD-18B8-6643-B07C-DE85D778AF12}"/>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68839CDE-0F11-5747-805C-B648E8D23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A20BE1-F3BB-A147-9EC4-D36D5CCD2B66}"/>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1350920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A2F2-7EAE-4149-B1E2-D42696770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D30C7-1978-5D45-B589-F5444B876F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CBD1C2-87BF-5445-B28E-87B62FCFB0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071A2-B1B1-D54B-93A9-A11D8C23BC41}"/>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6" name="Footer Placeholder 5">
            <a:extLst>
              <a:ext uri="{FF2B5EF4-FFF2-40B4-BE49-F238E27FC236}">
                <a16:creationId xmlns:a16="http://schemas.microsoft.com/office/drawing/2014/main" id="{7E52D858-C934-6944-A6E6-8E38C948B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76A2FD-4BAC-8945-8121-B1EAFE925FD7}"/>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37598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2814-A1BA-5046-8B00-25917C2AC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A815CC-8A67-B84B-8792-99565B1371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DDF23A-03C1-DA4C-BA27-4DF10B340B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66DF8F-D643-3D49-A2D8-CC85601F99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57AAD1-8E6F-C641-A9E7-BFEBC4079D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56D4C3-EA99-8E4D-9084-DB554BCBC71F}"/>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8" name="Footer Placeholder 7">
            <a:extLst>
              <a:ext uri="{FF2B5EF4-FFF2-40B4-BE49-F238E27FC236}">
                <a16:creationId xmlns:a16="http://schemas.microsoft.com/office/drawing/2014/main" id="{6C9862FD-B11A-5B41-A43A-E6AC4B8703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70F8CA-5D7D-1A41-8B4F-455CE9451B34}"/>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126772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A140-2E0D-9749-9576-D0B7BBC5E6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AE77D-BDB8-B44A-BC9E-39246B80B7BF}"/>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4" name="Footer Placeholder 3">
            <a:extLst>
              <a:ext uri="{FF2B5EF4-FFF2-40B4-BE49-F238E27FC236}">
                <a16:creationId xmlns:a16="http://schemas.microsoft.com/office/drawing/2014/main" id="{058B4F29-0CEE-3A47-9CA2-A58B7456E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4E967B-AC7B-BB4F-BC51-CF43400C1F24}"/>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4075236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23683-2B3D-BA48-977C-EABD90BE503B}"/>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3" name="Footer Placeholder 2">
            <a:extLst>
              <a:ext uri="{FF2B5EF4-FFF2-40B4-BE49-F238E27FC236}">
                <a16:creationId xmlns:a16="http://schemas.microsoft.com/office/drawing/2014/main" id="{E7050331-97C5-1540-A1F5-9F69DE1DCF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AECB24-0746-D14D-AB88-8D359F52B578}"/>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29046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D2A89-5ECC-C241-A3AE-D487A2C7F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A9F5EB-5A11-B64C-B13B-F7BFA0C2C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E0A14B-91ED-C646-9DAD-DA7B3676D1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16CD02-36E3-B54D-A352-95F10C04E10A}"/>
              </a:ext>
            </a:extLst>
          </p:cNvPr>
          <p:cNvSpPr>
            <a:spLocks noGrp="1"/>
          </p:cNvSpPr>
          <p:nvPr>
            <p:ph type="dt" sz="half" idx="10"/>
          </p:nvPr>
        </p:nvSpPr>
        <p:spPr/>
        <p:txBody>
          <a:bodyPr/>
          <a:lstStyle/>
          <a:p>
            <a:fld id="{85EC7CBA-EF5D-8243-9B53-E644DC5A3616}" type="datetimeFigureOut">
              <a:rPr lang="en-US" smtClean="0"/>
              <a:t>10/30/2023</a:t>
            </a:fld>
            <a:endParaRPr lang="en-US"/>
          </a:p>
        </p:txBody>
      </p:sp>
      <p:sp>
        <p:nvSpPr>
          <p:cNvPr id="6" name="Footer Placeholder 5">
            <a:extLst>
              <a:ext uri="{FF2B5EF4-FFF2-40B4-BE49-F238E27FC236}">
                <a16:creationId xmlns:a16="http://schemas.microsoft.com/office/drawing/2014/main" id="{B7B6CAE0-320A-4B47-B8F4-B4D9FDB58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26A3F-58B4-BC4D-95F0-E44D7B4838FE}"/>
              </a:ext>
            </a:extLst>
          </p:cNvPr>
          <p:cNvSpPr>
            <a:spLocks noGrp="1"/>
          </p:cNvSpPr>
          <p:nvPr>
            <p:ph type="sldNum" sz="quarter" idx="12"/>
          </p:nvPr>
        </p:nvSpPr>
        <p:spPr/>
        <p:txBody>
          <a:bodyPr/>
          <a:lstStyle/>
          <a:p>
            <a:fld id="{E3142549-17F4-7240-8B67-3AD74E8ECB9A}" type="slidenum">
              <a:rPr lang="en-US" smtClean="0"/>
              <a:t>‹#›</a:t>
            </a:fld>
            <a:endParaRPr lang="en-US"/>
          </a:p>
        </p:txBody>
      </p:sp>
    </p:spTree>
    <p:extLst>
      <p:ext uri="{BB962C8B-B14F-4D97-AF65-F5344CB8AC3E}">
        <p14:creationId xmlns:p14="http://schemas.microsoft.com/office/powerpoint/2010/main" val="394657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8F0C1-1FDA-E34E-BCA1-ABE79135D3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45C825-F29B-4E47-BC8B-373ABB5052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BCA5B-7181-8042-B8DB-989F96326C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C7CBA-EF5D-8243-9B53-E644DC5A3616}" type="datetimeFigureOut">
              <a:rPr lang="en-US" smtClean="0"/>
              <a:t>10/30/2023</a:t>
            </a:fld>
            <a:endParaRPr lang="en-US"/>
          </a:p>
        </p:txBody>
      </p:sp>
      <p:sp>
        <p:nvSpPr>
          <p:cNvPr id="5" name="Footer Placeholder 4">
            <a:extLst>
              <a:ext uri="{FF2B5EF4-FFF2-40B4-BE49-F238E27FC236}">
                <a16:creationId xmlns:a16="http://schemas.microsoft.com/office/drawing/2014/main" id="{9C38F76E-CD24-6F43-9A98-81A870CCED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24A5D2-D148-5245-A495-A26A0362C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42549-17F4-7240-8B67-3AD74E8ECB9A}" type="slidenum">
              <a:rPr lang="en-US" smtClean="0"/>
              <a:t>‹#›</a:t>
            </a:fld>
            <a:endParaRPr lang="en-US"/>
          </a:p>
        </p:txBody>
      </p:sp>
    </p:spTree>
    <p:extLst>
      <p:ext uri="{BB962C8B-B14F-4D97-AF65-F5344CB8AC3E}">
        <p14:creationId xmlns:p14="http://schemas.microsoft.com/office/powerpoint/2010/main" val="158550724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8.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5.xml"/><Relationship Id="rId2" Type="http://schemas.openxmlformats.org/officeDocument/2006/relationships/chart" Target="../charts/chart2.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9.xml"/><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chart" Target="../charts/char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xml"/><Relationship Id="rId4" Type="http://schemas.openxmlformats.org/officeDocument/2006/relationships/chart" Target="../charts/chart18.xml"/></Relationships>
</file>

<file path=ppt/slides/_rels/slide7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0.xml"/></Relationships>
</file>

<file path=ppt/slides/_rels/slide7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7.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FF5824E-E091-4BE4-BB90-996F96CEBDF6}"/>
              </a:ext>
            </a:extLst>
          </p:cNvPr>
          <p:cNvPicPr>
            <a:picLocks noChangeAspect="1"/>
          </p:cNvPicPr>
          <p:nvPr/>
        </p:nvPicPr>
        <p:blipFill>
          <a:blip r:embed="rId2"/>
          <a:stretch>
            <a:fillRect/>
          </a:stretch>
        </p:blipFill>
        <p:spPr>
          <a:xfrm>
            <a:off x="0" y="0"/>
            <a:ext cx="12192000" cy="6857998"/>
          </a:xfrm>
          <a:prstGeom prst="rect">
            <a:avLst/>
          </a:prstGeom>
        </p:spPr>
      </p:pic>
      <p:sp>
        <p:nvSpPr>
          <p:cNvPr id="9" name="Rectangle 8">
            <a:extLst>
              <a:ext uri="{FF2B5EF4-FFF2-40B4-BE49-F238E27FC236}">
                <a16:creationId xmlns:a16="http://schemas.microsoft.com/office/drawing/2014/main" id="{C2E83807-77FC-6B41-BCC0-818CFC16AFCA}"/>
              </a:ext>
            </a:extLst>
          </p:cNvPr>
          <p:cNvSpPr/>
          <p:nvPr/>
        </p:nvSpPr>
        <p:spPr>
          <a:xfrm rot="16200000">
            <a:off x="4880610" y="-367516"/>
            <a:ext cx="1291590" cy="110528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062C3E9-049C-B343-836F-5BBDA8735A48}"/>
              </a:ext>
            </a:extLst>
          </p:cNvPr>
          <p:cNvGrpSpPr/>
          <p:nvPr/>
        </p:nvGrpSpPr>
        <p:grpSpPr>
          <a:xfrm>
            <a:off x="133412" y="4789560"/>
            <a:ext cx="10785982" cy="799686"/>
            <a:chOff x="-5717" y="4234170"/>
            <a:chExt cx="10785982" cy="688404"/>
          </a:xfrm>
        </p:grpSpPr>
        <p:sp>
          <p:nvSpPr>
            <p:cNvPr id="11" name="TextBox 10">
              <a:extLst>
                <a:ext uri="{FF2B5EF4-FFF2-40B4-BE49-F238E27FC236}">
                  <a16:creationId xmlns:a16="http://schemas.microsoft.com/office/drawing/2014/main" id="{C6298692-34D0-2F45-A058-9EDF05BD4BEA}"/>
                </a:ext>
              </a:extLst>
            </p:cNvPr>
            <p:cNvSpPr txBox="1"/>
            <p:nvPr/>
          </p:nvSpPr>
          <p:spPr>
            <a:xfrm>
              <a:off x="77868" y="4234170"/>
              <a:ext cx="10618813" cy="317937"/>
            </a:xfrm>
            <a:prstGeom prst="rect">
              <a:avLst/>
            </a:prstGeom>
            <a:noFill/>
          </p:spPr>
          <p:txBody>
            <a:bodyPr wrap="square" lIns="0" tIns="0" rIns="0" bIns="0" rtlCol="0">
              <a:spAutoFit/>
            </a:bodyPr>
            <a:lstStyle/>
            <a:p>
              <a:pPr algn="ctr"/>
              <a:r>
                <a:rPr lang="en-US" sz="2400" b="1" dirty="0">
                  <a:solidFill>
                    <a:srgbClr val="002060"/>
                  </a:solidFill>
                  <a:latin typeface="+mj-lt"/>
                </a:rPr>
                <a:t>GLOBAL FLOATING PRODUCTION STORAGE AND OFFLOADING (FPSO) MARKET</a:t>
              </a:r>
              <a:endParaRPr lang="en-US" sz="2400" dirty="0">
                <a:solidFill>
                  <a:srgbClr val="002060"/>
                </a:solidFill>
              </a:endParaRPr>
            </a:p>
          </p:txBody>
        </p:sp>
        <p:sp>
          <p:nvSpPr>
            <p:cNvPr id="12" name="Rectangle 11">
              <a:extLst>
                <a:ext uri="{FF2B5EF4-FFF2-40B4-BE49-F238E27FC236}">
                  <a16:creationId xmlns:a16="http://schemas.microsoft.com/office/drawing/2014/main" id="{78526A5B-5FF5-064A-8CAA-71C6B14D17BF}"/>
                </a:ext>
              </a:extLst>
            </p:cNvPr>
            <p:cNvSpPr/>
            <p:nvPr/>
          </p:nvSpPr>
          <p:spPr>
            <a:xfrm>
              <a:off x="-5717" y="4657626"/>
              <a:ext cx="10785982" cy="264948"/>
            </a:xfrm>
            <a:prstGeom prst="rect">
              <a:avLst/>
            </a:prstGeom>
          </p:spPr>
          <p:txBody>
            <a:bodyPr wrap="square" lIns="0" tIns="0" rIns="0" bIns="0">
              <a:spAutoFit/>
            </a:bodyPr>
            <a:lstStyle/>
            <a:p>
              <a:pPr algn="ctr"/>
              <a:r>
                <a:rPr lang="en-US" sz="2000" dirty="0">
                  <a:solidFill>
                    <a:srgbClr val="002060"/>
                  </a:solidFill>
                </a:rPr>
                <a:t>Market Size, Share and Forecast; Market Outlook, Opportunity and Data Analysis 2023-2030</a:t>
              </a:r>
            </a:p>
          </p:txBody>
        </p:sp>
      </p:grpSp>
      <p:grpSp>
        <p:nvGrpSpPr>
          <p:cNvPr id="28" name="Group 27">
            <a:extLst>
              <a:ext uri="{FF2B5EF4-FFF2-40B4-BE49-F238E27FC236}">
                <a16:creationId xmlns:a16="http://schemas.microsoft.com/office/drawing/2014/main" id="{1B2DF7A1-C2FD-8F4E-935E-725ABB0EF58F}"/>
              </a:ext>
            </a:extLst>
          </p:cNvPr>
          <p:cNvGrpSpPr/>
          <p:nvPr/>
        </p:nvGrpSpPr>
        <p:grpSpPr>
          <a:xfrm>
            <a:off x="9486900" y="364184"/>
            <a:ext cx="2288635" cy="1053136"/>
            <a:chOff x="8891820" y="5135880"/>
            <a:chExt cx="2803705" cy="1333798"/>
          </a:xfrm>
        </p:grpSpPr>
        <p:sp>
          <p:nvSpPr>
            <p:cNvPr id="13" name="Rectangle 12">
              <a:extLst>
                <a:ext uri="{FF2B5EF4-FFF2-40B4-BE49-F238E27FC236}">
                  <a16:creationId xmlns:a16="http://schemas.microsoft.com/office/drawing/2014/main" id="{69285788-B931-CC47-9568-FE2313B46A79}"/>
                </a:ext>
              </a:extLst>
            </p:cNvPr>
            <p:cNvSpPr/>
            <p:nvPr/>
          </p:nvSpPr>
          <p:spPr>
            <a:xfrm rot="16200000">
              <a:off x="9638353" y="4412505"/>
              <a:ext cx="1310640" cy="280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178C8F6-2A18-B74C-9C5B-E6FE07B14231}"/>
                </a:ext>
              </a:extLst>
            </p:cNvPr>
            <p:cNvCxnSpPr>
              <a:cxnSpLocks/>
            </p:cNvCxnSpPr>
            <p:nvPr/>
          </p:nvCxnSpPr>
          <p:spPr>
            <a:xfrm rot="5400000">
              <a:off x="11126321" y="5783580"/>
              <a:ext cx="1104900"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A46E6FC-46B3-6647-94B5-91F8A0D8B9FC}"/>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Lst>
            </a:blip>
            <a:stretch>
              <a:fillRect/>
            </a:stretch>
          </p:blipFill>
          <p:spPr>
            <a:xfrm>
              <a:off x="9118016" y="5135880"/>
              <a:ext cx="2351314" cy="1200150"/>
            </a:xfrm>
            <a:prstGeom prst="rect">
              <a:avLst/>
            </a:prstGeom>
          </p:spPr>
        </p:pic>
      </p:grpSp>
    </p:spTree>
    <p:extLst>
      <p:ext uri="{BB962C8B-B14F-4D97-AF65-F5344CB8AC3E}">
        <p14:creationId xmlns:p14="http://schemas.microsoft.com/office/powerpoint/2010/main" val="162799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2235650680"/>
              </p:ext>
            </p:extLst>
          </p:nvPr>
        </p:nvGraphicFramePr>
        <p:xfrm>
          <a:off x="325821" y="987972"/>
          <a:ext cx="11457496" cy="515848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Region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Attractiveness Index, By Region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North America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09035502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42580789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Region-Specific Dynamics</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75755869"/>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0"/>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1"/>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Country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980324761"/>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U.S.</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61804523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Canada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162607441"/>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Mexico</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34359899"/>
                  </a:ext>
                </a:extLst>
              </a:tr>
            </a:tbl>
          </a:graphicData>
        </a:graphic>
      </p:graphicFrame>
      <p:grpSp>
        <p:nvGrpSpPr>
          <p:cNvPr id="92" name="Group 91">
            <a:extLst>
              <a:ext uri="{FF2B5EF4-FFF2-40B4-BE49-F238E27FC236}">
                <a16:creationId xmlns:a16="http://schemas.microsoft.com/office/drawing/2014/main" id="{4AF6FFDE-4909-433D-9058-252110466D63}"/>
              </a:ext>
            </a:extLst>
          </p:cNvPr>
          <p:cNvGrpSpPr/>
          <p:nvPr/>
        </p:nvGrpSpPr>
        <p:grpSpPr>
          <a:xfrm>
            <a:off x="10645003" y="4629855"/>
            <a:ext cx="947907" cy="180383"/>
            <a:chOff x="8784672" y="5474183"/>
            <a:chExt cx="1031232" cy="201548"/>
          </a:xfrm>
        </p:grpSpPr>
        <p:sp>
          <p:nvSpPr>
            <p:cNvPr id="93" name="Rounded Rectangle 49">
              <a:extLst>
                <a:ext uri="{FF2B5EF4-FFF2-40B4-BE49-F238E27FC236}">
                  <a16:creationId xmlns:a16="http://schemas.microsoft.com/office/drawing/2014/main" id="{E4FFBEAA-B51F-460D-8430-0790BF836FE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50">
              <a:extLst>
                <a:ext uri="{FF2B5EF4-FFF2-40B4-BE49-F238E27FC236}">
                  <a16:creationId xmlns:a16="http://schemas.microsoft.com/office/drawing/2014/main" id="{26EF2AB0-05D2-4E88-AF6F-C1371A98B57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51">
              <a:extLst>
                <a:ext uri="{FF2B5EF4-FFF2-40B4-BE49-F238E27FC236}">
                  <a16:creationId xmlns:a16="http://schemas.microsoft.com/office/drawing/2014/main" id="{6AF10A8E-9D40-41CC-BF43-20F997A74C5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FEEFA977-4EF9-4B25-9EFD-ECA234FE7519}"/>
              </a:ext>
            </a:extLst>
          </p:cNvPr>
          <p:cNvGrpSpPr/>
          <p:nvPr/>
        </p:nvGrpSpPr>
        <p:grpSpPr>
          <a:xfrm>
            <a:off x="10645003" y="4953838"/>
            <a:ext cx="947907" cy="180383"/>
            <a:chOff x="8784672" y="5474183"/>
            <a:chExt cx="1031232" cy="201548"/>
          </a:xfrm>
        </p:grpSpPr>
        <p:sp>
          <p:nvSpPr>
            <p:cNvPr id="97" name="Rounded Rectangle 53">
              <a:extLst>
                <a:ext uri="{FF2B5EF4-FFF2-40B4-BE49-F238E27FC236}">
                  <a16:creationId xmlns:a16="http://schemas.microsoft.com/office/drawing/2014/main" id="{BD804F89-B4B1-4AF0-88E4-A6613D347AC6}"/>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54">
              <a:extLst>
                <a:ext uri="{FF2B5EF4-FFF2-40B4-BE49-F238E27FC236}">
                  <a16:creationId xmlns:a16="http://schemas.microsoft.com/office/drawing/2014/main" id="{78F1FBFB-0AA9-4F7F-B585-CAD5F7274AB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55">
              <a:extLst>
                <a:ext uri="{FF2B5EF4-FFF2-40B4-BE49-F238E27FC236}">
                  <a16:creationId xmlns:a16="http://schemas.microsoft.com/office/drawing/2014/main" id="{4D0B6E43-D557-44C2-AD4E-BA40E68DA50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64B367FB-15AB-47F3-BD7A-035BAADC0231}"/>
              </a:ext>
            </a:extLst>
          </p:cNvPr>
          <p:cNvGrpSpPr/>
          <p:nvPr/>
        </p:nvGrpSpPr>
        <p:grpSpPr>
          <a:xfrm>
            <a:off x="10645003" y="5267060"/>
            <a:ext cx="947907" cy="180383"/>
            <a:chOff x="8784672" y="5474183"/>
            <a:chExt cx="1031232" cy="201548"/>
          </a:xfrm>
        </p:grpSpPr>
        <p:sp>
          <p:nvSpPr>
            <p:cNvPr id="101" name="Rounded Rectangle 57">
              <a:extLst>
                <a:ext uri="{FF2B5EF4-FFF2-40B4-BE49-F238E27FC236}">
                  <a16:creationId xmlns:a16="http://schemas.microsoft.com/office/drawing/2014/main" id="{8F10BAB0-7647-4E99-9E1A-A5279B188FF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58">
              <a:extLst>
                <a:ext uri="{FF2B5EF4-FFF2-40B4-BE49-F238E27FC236}">
                  <a16:creationId xmlns:a16="http://schemas.microsoft.com/office/drawing/2014/main" id="{F727E8DB-3E8D-46A0-A7AF-1F0A8F86D15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59">
              <a:extLst>
                <a:ext uri="{FF2B5EF4-FFF2-40B4-BE49-F238E27FC236}">
                  <a16:creationId xmlns:a16="http://schemas.microsoft.com/office/drawing/2014/main" id="{EE09E2A6-17BD-4198-8E97-26E70E929F3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C6FCA260-7569-48E5-BF29-433B8847D042}"/>
              </a:ext>
            </a:extLst>
          </p:cNvPr>
          <p:cNvGrpSpPr/>
          <p:nvPr/>
        </p:nvGrpSpPr>
        <p:grpSpPr>
          <a:xfrm>
            <a:off x="10645003" y="1730006"/>
            <a:ext cx="947907" cy="180383"/>
            <a:chOff x="8784672" y="5474183"/>
            <a:chExt cx="1031232" cy="201548"/>
          </a:xfrm>
        </p:grpSpPr>
        <p:sp>
          <p:nvSpPr>
            <p:cNvPr id="105" name="Rounded Rectangle 65">
              <a:extLst>
                <a:ext uri="{FF2B5EF4-FFF2-40B4-BE49-F238E27FC236}">
                  <a16:creationId xmlns:a16="http://schemas.microsoft.com/office/drawing/2014/main" id="{45393DAB-B5AC-4B7F-84E8-3973A5A7F3F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66">
              <a:extLst>
                <a:ext uri="{FF2B5EF4-FFF2-40B4-BE49-F238E27FC236}">
                  <a16:creationId xmlns:a16="http://schemas.microsoft.com/office/drawing/2014/main" id="{1FE6AE0B-F54E-4735-B332-B9C34062C5D3}"/>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67">
              <a:extLst>
                <a:ext uri="{FF2B5EF4-FFF2-40B4-BE49-F238E27FC236}">
                  <a16:creationId xmlns:a16="http://schemas.microsoft.com/office/drawing/2014/main" id="{0212F977-049D-4EA8-9D04-ADF2A4B377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29443B90-5BD6-41D4-A187-065302EDD601}"/>
              </a:ext>
            </a:extLst>
          </p:cNvPr>
          <p:cNvGrpSpPr/>
          <p:nvPr/>
        </p:nvGrpSpPr>
        <p:grpSpPr>
          <a:xfrm>
            <a:off x="10645003" y="2045199"/>
            <a:ext cx="947907" cy="180383"/>
            <a:chOff x="8784672" y="5474183"/>
            <a:chExt cx="1031232" cy="201548"/>
          </a:xfrm>
        </p:grpSpPr>
        <p:sp>
          <p:nvSpPr>
            <p:cNvPr id="109" name="Rounded Rectangle 69">
              <a:extLst>
                <a:ext uri="{FF2B5EF4-FFF2-40B4-BE49-F238E27FC236}">
                  <a16:creationId xmlns:a16="http://schemas.microsoft.com/office/drawing/2014/main" id="{E16CC37C-8947-452F-9D7D-B032C9073C5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70">
              <a:extLst>
                <a:ext uri="{FF2B5EF4-FFF2-40B4-BE49-F238E27FC236}">
                  <a16:creationId xmlns:a16="http://schemas.microsoft.com/office/drawing/2014/main" id="{4E549E69-04BE-426A-9C08-49FE895A154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71">
              <a:extLst>
                <a:ext uri="{FF2B5EF4-FFF2-40B4-BE49-F238E27FC236}">
                  <a16:creationId xmlns:a16="http://schemas.microsoft.com/office/drawing/2014/main" id="{756377C7-3154-4239-B892-71833B85CDB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946DC7D3-DDA4-4C2D-886C-4A8F63900559}"/>
              </a:ext>
            </a:extLst>
          </p:cNvPr>
          <p:cNvGrpSpPr/>
          <p:nvPr/>
        </p:nvGrpSpPr>
        <p:grpSpPr>
          <a:xfrm>
            <a:off x="10645003" y="2692294"/>
            <a:ext cx="947907" cy="180383"/>
            <a:chOff x="8784672" y="5474183"/>
            <a:chExt cx="1031232" cy="201548"/>
          </a:xfrm>
        </p:grpSpPr>
        <p:sp>
          <p:nvSpPr>
            <p:cNvPr id="113" name="Rounded Rectangle 73">
              <a:extLst>
                <a:ext uri="{FF2B5EF4-FFF2-40B4-BE49-F238E27FC236}">
                  <a16:creationId xmlns:a16="http://schemas.microsoft.com/office/drawing/2014/main" id="{9F13A040-7687-49CC-A052-333941772644}"/>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74">
              <a:extLst>
                <a:ext uri="{FF2B5EF4-FFF2-40B4-BE49-F238E27FC236}">
                  <a16:creationId xmlns:a16="http://schemas.microsoft.com/office/drawing/2014/main" id="{2AE4ECE3-B616-4600-B7C9-43444CCCD8E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75">
              <a:extLst>
                <a:ext uri="{FF2B5EF4-FFF2-40B4-BE49-F238E27FC236}">
                  <a16:creationId xmlns:a16="http://schemas.microsoft.com/office/drawing/2014/main" id="{67B3431B-03E7-4493-AF52-37132D868EB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0FBFA4E5-9D5E-48B5-9AED-CC6A766D2B7F}"/>
              </a:ext>
            </a:extLst>
          </p:cNvPr>
          <p:cNvGrpSpPr/>
          <p:nvPr/>
        </p:nvGrpSpPr>
        <p:grpSpPr>
          <a:xfrm>
            <a:off x="10645003" y="3981631"/>
            <a:ext cx="947907" cy="180383"/>
            <a:chOff x="8784672" y="5474183"/>
            <a:chExt cx="1031232" cy="201548"/>
          </a:xfrm>
        </p:grpSpPr>
        <p:sp>
          <p:nvSpPr>
            <p:cNvPr id="117" name="Rounded Rectangle 77">
              <a:extLst>
                <a:ext uri="{FF2B5EF4-FFF2-40B4-BE49-F238E27FC236}">
                  <a16:creationId xmlns:a16="http://schemas.microsoft.com/office/drawing/2014/main" id="{C689A770-5659-44F0-9DD3-7595C86CE8F4}"/>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78">
              <a:extLst>
                <a:ext uri="{FF2B5EF4-FFF2-40B4-BE49-F238E27FC236}">
                  <a16:creationId xmlns:a16="http://schemas.microsoft.com/office/drawing/2014/main" id="{C5D53321-8B8E-4B4C-9692-B3713EA3C50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79">
              <a:extLst>
                <a:ext uri="{FF2B5EF4-FFF2-40B4-BE49-F238E27FC236}">
                  <a16:creationId xmlns:a16="http://schemas.microsoft.com/office/drawing/2014/main" id="{403984D0-3C74-4434-A653-A5AAF8410B6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70F7FD9-E560-4248-9617-C7092EA3570A}"/>
              </a:ext>
            </a:extLst>
          </p:cNvPr>
          <p:cNvGrpSpPr/>
          <p:nvPr/>
        </p:nvGrpSpPr>
        <p:grpSpPr>
          <a:xfrm>
            <a:off x="10645003" y="4305363"/>
            <a:ext cx="947907" cy="180383"/>
            <a:chOff x="8784672" y="5474183"/>
            <a:chExt cx="1031232" cy="201548"/>
          </a:xfrm>
        </p:grpSpPr>
        <p:sp>
          <p:nvSpPr>
            <p:cNvPr id="121" name="Rounded Rectangle 81">
              <a:extLst>
                <a:ext uri="{FF2B5EF4-FFF2-40B4-BE49-F238E27FC236}">
                  <a16:creationId xmlns:a16="http://schemas.microsoft.com/office/drawing/2014/main" id="{FAF3B606-A915-4B34-943B-29C3CCFCC2D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ounded Rectangle 82">
              <a:extLst>
                <a:ext uri="{FF2B5EF4-FFF2-40B4-BE49-F238E27FC236}">
                  <a16:creationId xmlns:a16="http://schemas.microsoft.com/office/drawing/2014/main" id="{BD53820F-2692-4DD7-BB60-ADA5B4E25B3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83">
              <a:extLst>
                <a:ext uri="{FF2B5EF4-FFF2-40B4-BE49-F238E27FC236}">
                  <a16:creationId xmlns:a16="http://schemas.microsoft.com/office/drawing/2014/main" id="{CE9E3923-E57C-459B-AE04-F6FCD21E9791}"/>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7FBEA5FA-5738-4368-8EAC-E115223812DF}"/>
              </a:ext>
            </a:extLst>
          </p:cNvPr>
          <p:cNvGrpSpPr/>
          <p:nvPr/>
        </p:nvGrpSpPr>
        <p:grpSpPr>
          <a:xfrm>
            <a:off x="10645003" y="2371265"/>
            <a:ext cx="947907" cy="180383"/>
            <a:chOff x="8784672" y="5474183"/>
            <a:chExt cx="1031232" cy="201548"/>
          </a:xfrm>
        </p:grpSpPr>
        <p:sp>
          <p:nvSpPr>
            <p:cNvPr id="125" name="Rounded Rectangle 85">
              <a:extLst>
                <a:ext uri="{FF2B5EF4-FFF2-40B4-BE49-F238E27FC236}">
                  <a16:creationId xmlns:a16="http://schemas.microsoft.com/office/drawing/2014/main" id="{850807FD-D78D-40CB-B929-5ACB7AD6C69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86">
              <a:extLst>
                <a:ext uri="{FF2B5EF4-FFF2-40B4-BE49-F238E27FC236}">
                  <a16:creationId xmlns:a16="http://schemas.microsoft.com/office/drawing/2014/main" id="{1989E028-C2B4-42A6-BE38-D753D4A9C537}"/>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87">
              <a:extLst>
                <a:ext uri="{FF2B5EF4-FFF2-40B4-BE49-F238E27FC236}">
                  <a16:creationId xmlns:a16="http://schemas.microsoft.com/office/drawing/2014/main" id="{08E0CB6E-B72B-49AD-99E0-BBC327BD050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32389686-CCCE-48BE-9D43-C96CC16FFE41}"/>
              </a:ext>
            </a:extLst>
          </p:cNvPr>
          <p:cNvGrpSpPr/>
          <p:nvPr/>
        </p:nvGrpSpPr>
        <p:grpSpPr>
          <a:xfrm>
            <a:off x="10645003" y="3019940"/>
            <a:ext cx="947907" cy="180383"/>
            <a:chOff x="8784672" y="5474183"/>
            <a:chExt cx="1031232" cy="201548"/>
          </a:xfrm>
        </p:grpSpPr>
        <p:sp>
          <p:nvSpPr>
            <p:cNvPr id="129" name="Rounded Rectangle 89">
              <a:extLst>
                <a:ext uri="{FF2B5EF4-FFF2-40B4-BE49-F238E27FC236}">
                  <a16:creationId xmlns:a16="http://schemas.microsoft.com/office/drawing/2014/main" id="{A75D6704-4A6F-46B7-9A23-A17738432D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90">
              <a:extLst>
                <a:ext uri="{FF2B5EF4-FFF2-40B4-BE49-F238E27FC236}">
                  <a16:creationId xmlns:a16="http://schemas.microsoft.com/office/drawing/2014/main" id="{661ADB8F-A0A0-4DD1-AD51-2CD988974C1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91">
              <a:extLst>
                <a:ext uri="{FF2B5EF4-FFF2-40B4-BE49-F238E27FC236}">
                  <a16:creationId xmlns:a16="http://schemas.microsoft.com/office/drawing/2014/main" id="{61905C47-42CE-417D-B0AA-018C3B85ADD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2FF84294-A643-4D84-BB04-D47A3D3E303F}"/>
              </a:ext>
            </a:extLst>
          </p:cNvPr>
          <p:cNvGrpSpPr/>
          <p:nvPr/>
        </p:nvGrpSpPr>
        <p:grpSpPr>
          <a:xfrm>
            <a:off x="10645003" y="3343672"/>
            <a:ext cx="947907" cy="180383"/>
            <a:chOff x="8784672" y="5474183"/>
            <a:chExt cx="1031232" cy="201548"/>
          </a:xfrm>
        </p:grpSpPr>
        <p:sp>
          <p:nvSpPr>
            <p:cNvPr id="133" name="Rounded Rectangle 93">
              <a:extLst>
                <a:ext uri="{FF2B5EF4-FFF2-40B4-BE49-F238E27FC236}">
                  <a16:creationId xmlns:a16="http://schemas.microsoft.com/office/drawing/2014/main" id="{27BA3EF1-F137-40CD-9350-B5A44A1E288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94">
              <a:extLst>
                <a:ext uri="{FF2B5EF4-FFF2-40B4-BE49-F238E27FC236}">
                  <a16:creationId xmlns:a16="http://schemas.microsoft.com/office/drawing/2014/main" id="{20C50F5A-4DDE-4292-ADA4-A66FADD9183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95">
              <a:extLst>
                <a:ext uri="{FF2B5EF4-FFF2-40B4-BE49-F238E27FC236}">
                  <a16:creationId xmlns:a16="http://schemas.microsoft.com/office/drawing/2014/main" id="{0DBB0D41-409B-47A0-B5B6-B86F79561DC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2DA77E94-DDF7-4CB9-8D9F-4EF929D36425}"/>
              </a:ext>
            </a:extLst>
          </p:cNvPr>
          <p:cNvGrpSpPr/>
          <p:nvPr/>
        </p:nvGrpSpPr>
        <p:grpSpPr>
          <a:xfrm>
            <a:off x="10645003" y="3657654"/>
            <a:ext cx="947907" cy="180383"/>
            <a:chOff x="8784672" y="5474183"/>
            <a:chExt cx="1031232" cy="201548"/>
          </a:xfrm>
        </p:grpSpPr>
        <p:sp>
          <p:nvSpPr>
            <p:cNvPr id="137" name="Rounded Rectangle 97">
              <a:extLst>
                <a:ext uri="{FF2B5EF4-FFF2-40B4-BE49-F238E27FC236}">
                  <a16:creationId xmlns:a16="http://schemas.microsoft.com/office/drawing/2014/main" id="{AE513219-8765-4FDE-A2CE-A490903060B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98">
              <a:extLst>
                <a:ext uri="{FF2B5EF4-FFF2-40B4-BE49-F238E27FC236}">
                  <a16:creationId xmlns:a16="http://schemas.microsoft.com/office/drawing/2014/main" id="{EE55E83A-BCDA-440D-8F62-C96942604501}"/>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99">
              <a:extLst>
                <a:ext uri="{FF2B5EF4-FFF2-40B4-BE49-F238E27FC236}">
                  <a16:creationId xmlns:a16="http://schemas.microsoft.com/office/drawing/2014/main" id="{CA4357E6-22F7-4ED6-B26E-E40D51C44E6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64B367FB-15AB-47F3-BD7A-035BAADC0231}"/>
              </a:ext>
            </a:extLst>
          </p:cNvPr>
          <p:cNvGrpSpPr/>
          <p:nvPr/>
        </p:nvGrpSpPr>
        <p:grpSpPr>
          <a:xfrm>
            <a:off x="10642855" y="5574008"/>
            <a:ext cx="947907" cy="180383"/>
            <a:chOff x="8784672" y="5474183"/>
            <a:chExt cx="1031232" cy="201548"/>
          </a:xfrm>
        </p:grpSpPr>
        <p:sp>
          <p:nvSpPr>
            <p:cNvPr id="53" name="Rounded Rectangle 57">
              <a:extLst>
                <a:ext uri="{FF2B5EF4-FFF2-40B4-BE49-F238E27FC236}">
                  <a16:creationId xmlns:a16="http://schemas.microsoft.com/office/drawing/2014/main" id="{8F10BAB0-7647-4E99-9E1A-A5279B188FF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8">
              <a:extLst>
                <a:ext uri="{FF2B5EF4-FFF2-40B4-BE49-F238E27FC236}">
                  <a16:creationId xmlns:a16="http://schemas.microsoft.com/office/drawing/2014/main" id="{F727E8DB-3E8D-46A0-A7AF-1F0A8F86D15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9">
              <a:extLst>
                <a:ext uri="{FF2B5EF4-FFF2-40B4-BE49-F238E27FC236}">
                  <a16:creationId xmlns:a16="http://schemas.microsoft.com/office/drawing/2014/main" id="{EE09E2A6-17BD-4198-8E97-26E70E929F3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64B367FB-15AB-47F3-BD7A-035BAADC0231}"/>
              </a:ext>
            </a:extLst>
          </p:cNvPr>
          <p:cNvGrpSpPr/>
          <p:nvPr/>
        </p:nvGrpSpPr>
        <p:grpSpPr>
          <a:xfrm>
            <a:off x="10640707" y="5906714"/>
            <a:ext cx="947907" cy="180383"/>
            <a:chOff x="8784672" y="5474183"/>
            <a:chExt cx="1031232" cy="201548"/>
          </a:xfrm>
        </p:grpSpPr>
        <p:sp>
          <p:nvSpPr>
            <p:cNvPr id="57" name="Rounded Rectangle 57">
              <a:extLst>
                <a:ext uri="{FF2B5EF4-FFF2-40B4-BE49-F238E27FC236}">
                  <a16:creationId xmlns:a16="http://schemas.microsoft.com/office/drawing/2014/main" id="{8F10BAB0-7647-4E99-9E1A-A5279B188FF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8">
              <a:extLst>
                <a:ext uri="{FF2B5EF4-FFF2-40B4-BE49-F238E27FC236}">
                  <a16:creationId xmlns:a16="http://schemas.microsoft.com/office/drawing/2014/main" id="{F727E8DB-3E8D-46A0-A7AF-1F0A8F86D15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9">
              <a:extLst>
                <a:ext uri="{FF2B5EF4-FFF2-40B4-BE49-F238E27FC236}">
                  <a16:creationId xmlns:a16="http://schemas.microsoft.com/office/drawing/2014/main" id="{EE09E2A6-17BD-4198-8E97-26E70E929F3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671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2405378269"/>
              </p:ext>
            </p:extLst>
          </p:nvPr>
        </p:nvGraphicFramePr>
        <p:xfrm>
          <a:off x="325821" y="987972"/>
          <a:ext cx="11457496" cy="4196786"/>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South America</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Region-Specific Dynamics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09035502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7"/>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Country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75755869"/>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Brazil</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Argentina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88123376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Rest of South America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980324761"/>
                  </a:ext>
                </a:extLst>
              </a:tr>
            </a:tbl>
          </a:graphicData>
        </a:graphic>
      </p:graphicFrame>
      <p:grpSp>
        <p:nvGrpSpPr>
          <p:cNvPr id="65" name="Group 64">
            <a:extLst>
              <a:ext uri="{FF2B5EF4-FFF2-40B4-BE49-F238E27FC236}">
                <a16:creationId xmlns:a16="http://schemas.microsoft.com/office/drawing/2014/main" id="{7C9D0395-951F-4B0B-AB2F-5AD297F3B1E8}"/>
              </a:ext>
            </a:extLst>
          </p:cNvPr>
          <p:cNvGrpSpPr/>
          <p:nvPr/>
        </p:nvGrpSpPr>
        <p:grpSpPr>
          <a:xfrm>
            <a:off x="10645003" y="1730006"/>
            <a:ext cx="947907" cy="180383"/>
            <a:chOff x="8784672" y="5474183"/>
            <a:chExt cx="1031232" cy="201548"/>
          </a:xfrm>
        </p:grpSpPr>
        <p:sp>
          <p:nvSpPr>
            <p:cNvPr id="66" name="Rounded Rectangle 65">
              <a:extLst>
                <a:ext uri="{FF2B5EF4-FFF2-40B4-BE49-F238E27FC236}">
                  <a16:creationId xmlns:a16="http://schemas.microsoft.com/office/drawing/2014/main" id="{B6CFFE80-8779-49C0-9A1D-FA2BDDBC020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D0D4BE93-D66A-4A80-BEA8-916551F3711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89327933-8A3D-4041-AEE7-2F4EA019B2C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A5B22CC7-9131-4607-AFAC-F0B008DBAB32}"/>
              </a:ext>
            </a:extLst>
          </p:cNvPr>
          <p:cNvGrpSpPr/>
          <p:nvPr/>
        </p:nvGrpSpPr>
        <p:grpSpPr>
          <a:xfrm>
            <a:off x="10645003" y="2045199"/>
            <a:ext cx="947907" cy="180383"/>
            <a:chOff x="8784672" y="5474183"/>
            <a:chExt cx="1031232" cy="201548"/>
          </a:xfrm>
        </p:grpSpPr>
        <p:sp>
          <p:nvSpPr>
            <p:cNvPr id="70" name="Rounded Rectangle 69">
              <a:extLst>
                <a:ext uri="{FF2B5EF4-FFF2-40B4-BE49-F238E27FC236}">
                  <a16:creationId xmlns:a16="http://schemas.microsoft.com/office/drawing/2014/main" id="{0A674109-F0A2-45EB-A566-7380F715DFD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1E8F55E8-750B-4E1E-AAB5-B90E2774AD8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5DED96DA-698D-41A4-85A4-55A98C12C82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6BA58320-D1A8-4A9D-9E2C-961C5D0C1741}"/>
              </a:ext>
            </a:extLst>
          </p:cNvPr>
          <p:cNvGrpSpPr/>
          <p:nvPr/>
        </p:nvGrpSpPr>
        <p:grpSpPr>
          <a:xfrm>
            <a:off x="10645003" y="2692294"/>
            <a:ext cx="947907" cy="180383"/>
            <a:chOff x="8784672" y="5474183"/>
            <a:chExt cx="1031232" cy="201548"/>
          </a:xfrm>
        </p:grpSpPr>
        <p:sp>
          <p:nvSpPr>
            <p:cNvPr id="74" name="Rounded Rectangle 73">
              <a:extLst>
                <a:ext uri="{FF2B5EF4-FFF2-40B4-BE49-F238E27FC236}">
                  <a16:creationId xmlns:a16="http://schemas.microsoft.com/office/drawing/2014/main" id="{53E724FB-38CF-43AA-9686-489416675B3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A2F51090-D217-4C58-8BFE-A7FD3116526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15D01DDE-EF2B-47A4-AD4F-9EAFA23557C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43E1EBF-0CD6-4D19-BD76-A1F479EC925E}"/>
              </a:ext>
            </a:extLst>
          </p:cNvPr>
          <p:cNvGrpSpPr/>
          <p:nvPr/>
        </p:nvGrpSpPr>
        <p:grpSpPr>
          <a:xfrm>
            <a:off x="10645003" y="3981631"/>
            <a:ext cx="947907" cy="180383"/>
            <a:chOff x="8784672" y="5474183"/>
            <a:chExt cx="1031232" cy="201548"/>
          </a:xfrm>
        </p:grpSpPr>
        <p:sp>
          <p:nvSpPr>
            <p:cNvPr id="78" name="Rounded Rectangle 77">
              <a:extLst>
                <a:ext uri="{FF2B5EF4-FFF2-40B4-BE49-F238E27FC236}">
                  <a16:creationId xmlns:a16="http://schemas.microsoft.com/office/drawing/2014/main" id="{D1681ADC-EDA8-4990-8609-85F0E10F15B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32ECC4BE-5934-4C53-B2AF-9274D8D8E8F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F02B050B-7A65-4B3D-8607-E1581D39E64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234C201-F609-4623-9757-BBE0EC10DA8D}"/>
              </a:ext>
            </a:extLst>
          </p:cNvPr>
          <p:cNvGrpSpPr/>
          <p:nvPr/>
        </p:nvGrpSpPr>
        <p:grpSpPr>
          <a:xfrm>
            <a:off x="10645003" y="4305363"/>
            <a:ext cx="947907" cy="180383"/>
            <a:chOff x="8784672" y="5474183"/>
            <a:chExt cx="1031232" cy="201548"/>
          </a:xfrm>
        </p:grpSpPr>
        <p:sp>
          <p:nvSpPr>
            <p:cNvPr id="82" name="Rounded Rectangle 81">
              <a:extLst>
                <a:ext uri="{FF2B5EF4-FFF2-40B4-BE49-F238E27FC236}">
                  <a16:creationId xmlns:a16="http://schemas.microsoft.com/office/drawing/2014/main" id="{EF0A7398-E9FA-41CB-9C6B-B1297D928EA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E0433A0C-83FB-4C44-B8FE-B836A3F6A99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829FFBBC-07EB-4783-8C3D-EC81D635A95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0D5AE11E-7F97-4A48-BA5C-80B0048CA798}"/>
              </a:ext>
            </a:extLst>
          </p:cNvPr>
          <p:cNvGrpSpPr/>
          <p:nvPr/>
        </p:nvGrpSpPr>
        <p:grpSpPr>
          <a:xfrm>
            <a:off x="10645003" y="2371265"/>
            <a:ext cx="947907" cy="180383"/>
            <a:chOff x="8784672" y="5474183"/>
            <a:chExt cx="1031232" cy="201548"/>
          </a:xfrm>
        </p:grpSpPr>
        <p:sp>
          <p:nvSpPr>
            <p:cNvPr id="86" name="Rounded Rectangle 85">
              <a:extLst>
                <a:ext uri="{FF2B5EF4-FFF2-40B4-BE49-F238E27FC236}">
                  <a16:creationId xmlns:a16="http://schemas.microsoft.com/office/drawing/2014/main" id="{C1AEBE4F-F17E-4669-AD11-76229D9A472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0ADD9E7A-4E2A-4214-A86B-F3E4F69C9AA0}"/>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1C64D9CF-DEED-4D7D-8CAC-B94EADC13BB1}"/>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C1761E0C-AAE8-4288-AA74-01B6BD7A9791}"/>
              </a:ext>
            </a:extLst>
          </p:cNvPr>
          <p:cNvGrpSpPr/>
          <p:nvPr/>
        </p:nvGrpSpPr>
        <p:grpSpPr>
          <a:xfrm>
            <a:off x="10645003" y="3019940"/>
            <a:ext cx="947907" cy="180383"/>
            <a:chOff x="8784672" y="5474183"/>
            <a:chExt cx="1031232" cy="201548"/>
          </a:xfrm>
        </p:grpSpPr>
        <p:sp>
          <p:nvSpPr>
            <p:cNvPr id="90" name="Rounded Rectangle 89">
              <a:extLst>
                <a:ext uri="{FF2B5EF4-FFF2-40B4-BE49-F238E27FC236}">
                  <a16:creationId xmlns:a16="http://schemas.microsoft.com/office/drawing/2014/main" id="{2A588F0A-6233-4D21-8FDD-F74CC52F3CF2}"/>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20D079E4-7337-4AB4-9CF3-D9E3798CEB5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E55C29C9-1988-4AFE-BA2D-93FCDC90EA4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9422E7C8-8E2A-4AED-BA69-008E334918A0}"/>
              </a:ext>
            </a:extLst>
          </p:cNvPr>
          <p:cNvGrpSpPr/>
          <p:nvPr/>
        </p:nvGrpSpPr>
        <p:grpSpPr>
          <a:xfrm>
            <a:off x="10645003" y="3343672"/>
            <a:ext cx="947907" cy="180383"/>
            <a:chOff x="8784672" y="5474183"/>
            <a:chExt cx="1031232" cy="201548"/>
          </a:xfrm>
        </p:grpSpPr>
        <p:sp>
          <p:nvSpPr>
            <p:cNvPr id="94" name="Rounded Rectangle 93">
              <a:extLst>
                <a:ext uri="{FF2B5EF4-FFF2-40B4-BE49-F238E27FC236}">
                  <a16:creationId xmlns:a16="http://schemas.microsoft.com/office/drawing/2014/main" id="{2B03683F-DFFC-42C6-A4D3-57F1677C1506}"/>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9EE01971-DA09-4053-B71D-E486BE7D7EC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D4E10809-30F9-4902-BD71-EF508B2F76B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739DB2B5-14C3-4E4C-ADA4-36EDDA6D1E25}"/>
              </a:ext>
            </a:extLst>
          </p:cNvPr>
          <p:cNvGrpSpPr/>
          <p:nvPr/>
        </p:nvGrpSpPr>
        <p:grpSpPr>
          <a:xfrm>
            <a:off x="10645003" y="3657654"/>
            <a:ext cx="947907" cy="180383"/>
            <a:chOff x="8784672" y="5474183"/>
            <a:chExt cx="1031232" cy="201548"/>
          </a:xfrm>
        </p:grpSpPr>
        <p:sp>
          <p:nvSpPr>
            <p:cNvPr id="98" name="Rounded Rectangle 97">
              <a:extLst>
                <a:ext uri="{FF2B5EF4-FFF2-40B4-BE49-F238E27FC236}">
                  <a16:creationId xmlns:a16="http://schemas.microsoft.com/office/drawing/2014/main" id="{9F4D8D93-AE80-4355-A40F-48D997DD10D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952ACCB9-CD15-4284-895F-076B7E430BE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32A738EA-F96C-48E0-89CF-0B2A5E351FC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E234C201-F609-4623-9757-BBE0EC10DA8D}"/>
              </a:ext>
            </a:extLst>
          </p:cNvPr>
          <p:cNvGrpSpPr/>
          <p:nvPr/>
        </p:nvGrpSpPr>
        <p:grpSpPr>
          <a:xfrm>
            <a:off x="10642855" y="4625190"/>
            <a:ext cx="947907" cy="180383"/>
            <a:chOff x="8784672" y="5474183"/>
            <a:chExt cx="1031232" cy="201548"/>
          </a:xfrm>
        </p:grpSpPr>
        <p:sp>
          <p:nvSpPr>
            <p:cNvPr id="41" name="Rounded Rectangle 40">
              <a:extLst>
                <a:ext uri="{FF2B5EF4-FFF2-40B4-BE49-F238E27FC236}">
                  <a16:creationId xmlns:a16="http://schemas.microsoft.com/office/drawing/2014/main" id="{EF0A7398-E9FA-41CB-9C6B-B1297D928EA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0433A0C-83FB-4C44-B8FE-B836A3F6A99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829FFBBC-07EB-4783-8C3D-EC81D635A95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E234C201-F609-4623-9757-BBE0EC10DA8D}"/>
              </a:ext>
            </a:extLst>
          </p:cNvPr>
          <p:cNvGrpSpPr/>
          <p:nvPr/>
        </p:nvGrpSpPr>
        <p:grpSpPr>
          <a:xfrm>
            <a:off x="10640707" y="4945017"/>
            <a:ext cx="947907" cy="180383"/>
            <a:chOff x="8784672" y="5474183"/>
            <a:chExt cx="1031232" cy="201548"/>
          </a:xfrm>
        </p:grpSpPr>
        <p:sp>
          <p:nvSpPr>
            <p:cNvPr id="45" name="Rounded Rectangle 44">
              <a:extLst>
                <a:ext uri="{FF2B5EF4-FFF2-40B4-BE49-F238E27FC236}">
                  <a16:creationId xmlns:a16="http://schemas.microsoft.com/office/drawing/2014/main" id="{EF0A7398-E9FA-41CB-9C6B-B1297D928EA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E0433A0C-83FB-4C44-B8FE-B836A3F6A99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829FFBBC-07EB-4783-8C3D-EC81D635A95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0610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3638334177"/>
              </p:ext>
            </p:extLst>
          </p:nvPr>
        </p:nvGraphicFramePr>
        <p:xfrm>
          <a:off x="325821" y="987972"/>
          <a:ext cx="11457496" cy="515848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Europe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Region-Specific Dynamics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09035502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7"/>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Country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75755869"/>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Germany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UK</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88123376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France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980324761"/>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Spain</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3"/>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Italy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Rest of Europe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618045234"/>
                  </a:ext>
                </a:extLst>
              </a:tr>
            </a:tbl>
          </a:graphicData>
        </a:graphic>
      </p:graphicFrame>
      <p:grpSp>
        <p:nvGrpSpPr>
          <p:cNvPr id="101" name="Group 100">
            <a:extLst>
              <a:ext uri="{FF2B5EF4-FFF2-40B4-BE49-F238E27FC236}">
                <a16:creationId xmlns:a16="http://schemas.microsoft.com/office/drawing/2014/main" id="{BB8F4E93-97AC-4258-8919-3B2F4BD5583A}"/>
              </a:ext>
            </a:extLst>
          </p:cNvPr>
          <p:cNvGrpSpPr/>
          <p:nvPr/>
        </p:nvGrpSpPr>
        <p:grpSpPr>
          <a:xfrm>
            <a:off x="10645003" y="4629855"/>
            <a:ext cx="947907" cy="180383"/>
            <a:chOff x="8784672" y="5474183"/>
            <a:chExt cx="1031232" cy="201548"/>
          </a:xfrm>
        </p:grpSpPr>
        <p:sp>
          <p:nvSpPr>
            <p:cNvPr id="102" name="Rounded Rectangle 49">
              <a:extLst>
                <a:ext uri="{FF2B5EF4-FFF2-40B4-BE49-F238E27FC236}">
                  <a16:creationId xmlns:a16="http://schemas.microsoft.com/office/drawing/2014/main" id="{8008DE81-156B-4B17-8ED1-00FC9BB485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50">
              <a:extLst>
                <a:ext uri="{FF2B5EF4-FFF2-40B4-BE49-F238E27FC236}">
                  <a16:creationId xmlns:a16="http://schemas.microsoft.com/office/drawing/2014/main" id="{5856480D-9029-4844-BD4D-B48ABB1B03B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51">
              <a:extLst>
                <a:ext uri="{FF2B5EF4-FFF2-40B4-BE49-F238E27FC236}">
                  <a16:creationId xmlns:a16="http://schemas.microsoft.com/office/drawing/2014/main" id="{2B80203E-14B9-439F-A5F3-CD6FEEC54D9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ADF04627-34A8-4720-80E5-1B57EAD974EA}"/>
              </a:ext>
            </a:extLst>
          </p:cNvPr>
          <p:cNvGrpSpPr/>
          <p:nvPr/>
        </p:nvGrpSpPr>
        <p:grpSpPr>
          <a:xfrm>
            <a:off x="10645003" y="1730006"/>
            <a:ext cx="947907" cy="180383"/>
            <a:chOff x="8784672" y="5474183"/>
            <a:chExt cx="1031232" cy="201548"/>
          </a:xfrm>
        </p:grpSpPr>
        <p:sp>
          <p:nvSpPr>
            <p:cNvPr id="114" name="Rounded Rectangle 65">
              <a:extLst>
                <a:ext uri="{FF2B5EF4-FFF2-40B4-BE49-F238E27FC236}">
                  <a16:creationId xmlns:a16="http://schemas.microsoft.com/office/drawing/2014/main" id="{9FBAA75C-2AC3-4E76-8110-C719808C7F62}"/>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66">
              <a:extLst>
                <a:ext uri="{FF2B5EF4-FFF2-40B4-BE49-F238E27FC236}">
                  <a16:creationId xmlns:a16="http://schemas.microsoft.com/office/drawing/2014/main" id="{4542E737-17F1-4040-A2B0-C148700EA5A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67">
              <a:extLst>
                <a:ext uri="{FF2B5EF4-FFF2-40B4-BE49-F238E27FC236}">
                  <a16:creationId xmlns:a16="http://schemas.microsoft.com/office/drawing/2014/main" id="{61502D62-D8F0-4FD2-9257-BA8F4B0C2B3A}"/>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81471F39-7551-49C9-823B-E988979BE22E}"/>
              </a:ext>
            </a:extLst>
          </p:cNvPr>
          <p:cNvGrpSpPr/>
          <p:nvPr/>
        </p:nvGrpSpPr>
        <p:grpSpPr>
          <a:xfrm>
            <a:off x="10645003" y="2045199"/>
            <a:ext cx="947907" cy="180383"/>
            <a:chOff x="8784672" y="5474183"/>
            <a:chExt cx="1031232" cy="201548"/>
          </a:xfrm>
        </p:grpSpPr>
        <p:sp>
          <p:nvSpPr>
            <p:cNvPr id="118" name="Rounded Rectangle 69">
              <a:extLst>
                <a:ext uri="{FF2B5EF4-FFF2-40B4-BE49-F238E27FC236}">
                  <a16:creationId xmlns:a16="http://schemas.microsoft.com/office/drawing/2014/main" id="{F4697DFE-1C51-46A8-B2F0-8DD2A2B83D62}"/>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70">
              <a:extLst>
                <a:ext uri="{FF2B5EF4-FFF2-40B4-BE49-F238E27FC236}">
                  <a16:creationId xmlns:a16="http://schemas.microsoft.com/office/drawing/2014/main" id="{2ECF1D87-83E6-4166-A4FE-EFBF39D7175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71">
              <a:extLst>
                <a:ext uri="{FF2B5EF4-FFF2-40B4-BE49-F238E27FC236}">
                  <a16:creationId xmlns:a16="http://schemas.microsoft.com/office/drawing/2014/main" id="{3CAD6792-DFB5-4648-A179-3A50E572DF3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AA65A7A9-8B4B-4E9A-9695-F85A0ED161F3}"/>
              </a:ext>
            </a:extLst>
          </p:cNvPr>
          <p:cNvGrpSpPr/>
          <p:nvPr/>
        </p:nvGrpSpPr>
        <p:grpSpPr>
          <a:xfrm>
            <a:off x="10645003" y="2692294"/>
            <a:ext cx="947907" cy="180383"/>
            <a:chOff x="8784672" y="5474183"/>
            <a:chExt cx="1031232" cy="201548"/>
          </a:xfrm>
        </p:grpSpPr>
        <p:sp>
          <p:nvSpPr>
            <p:cNvPr id="122" name="Rounded Rectangle 73">
              <a:extLst>
                <a:ext uri="{FF2B5EF4-FFF2-40B4-BE49-F238E27FC236}">
                  <a16:creationId xmlns:a16="http://schemas.microsoft.com/office/drawing/2014/main" id="{3853EE55-DFE7-413F-BF55-A86796D31305}"/>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ounded Rectangle 74">
              <a:extLst>
                <a:ext uri="{FF2B5EF4-FFF2-40B4-BE49-F238E27FC236}">
                  <a16:creationId xmlns:a16="http://schemas.microsoft.com/office/drawing/2014/main" id="{4E5E5BEF-9049-4065-BA0F-D0423908A9B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75">
              <a:extLst>
                <a:ext uri="{FF2B5EF4-FFF2-40B4-BE49-F238E27FC236}">
                  <a16:creationId xmlns:a16="http://schemas.microsoft.com/office/drawing/2014/main" id="{E18ACD15-22DF-457B-97CF-41BF841F94E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4D6000F0-58D7-4F31-B3A9-732C57ABEE86}"/>
              </a:ext>
            </a:extLst>
          </p:cNvPr>
          <p:cNvGrpSpPr/>
          <p:nvPr/>
        </p:nvGrpSpPr>
        <p:grpSpPr>
          <a:xfrm>
            <a:off x="10645003" y="3981631"/>
            <a:ext cx="947907" cy="180383"/>
            <a:chOff x="8784672" y="5474183"/>
            <a:chExt cx="1031232" cy="201548"/>
          </a:xfrm>
        </p:grpSpPr>
        <p:sp>
          <p:nvSpPr>
            <p:cNvPr id="126" name="Rounded Rectangle 77">
              <a:extLst>
                <a:ext uri="{FF2B5EF4-FFF2-40B4-BE49-F238E27FC236}">
                  <a16:creationId xmlns:a16="http://schemas.microsoft.com/office/drawing/2014/main" id="{6AFF2610-A82F-4D24-80A4-9B3A6C842264}"/>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78">
              <a:extLst>
                <a:ext uri="{FF2B5EF4-FFF2-40B4-BE49-F238E27FC236}">
                  <a16:creationId xmlns:a16="http://schemas.microsoft.com/office/drawing/2014/main" id="{165EFB0E-4297-4D36-AC0D-467B10D86C3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79">
              <a:extLst>
                <a:ext uri="{FF2B5EF4-FFF2-40B4-BE49-F238E27FC236}">
                  <a16:creationId xmlns:a16="http://schemas.microsoft.com/office/drawing/2014/main" id="{D5052A61-0DEB-4969-A39B-1B715E58A83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2EFB6285-48BC-4E01-AA8D-A8160EF32968}"/>
              </a:ext>
            </a:extLst>
          </p:cNvPr>
          <p:cNvGrpSpPr/>
          <p:nvPr/>
        </p:nvGrpSpPr>
        <p:grpSpPr>
          <a:xfrm>
            <a:off x="10645003" y="4305363"/>
            <a:ext cx="947907" cy="180383"/>
            <a:chOff x="8784672" y="5474183"/>
            <a:chExt cx="1031232" cy="201548"/>
          </a:xfrm>
        </p:grpSpPr>
        <p:sp>
          <p:nvSpPr>
            <p:cNvPr id="130" name="Rounded Rectangle 81">
              <a:extLst>
                <a:ext uri="{FF2B5EF4-FFF2-40B4-BE49-F238E27FC236}">
                  <a16:creationId xmlns:a16="http://schemas.microsoft.com/office/drawing/2014/main" id="{04E8FD66-AAEC-42B5-AEF1-7BFF809283E6}"/>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82">
              <a:extLst>
                <a:ext uri="{FF2B5EF4-FFF2-40B4-BE49-F238E27FC236}">
                  <a16:creationId xmlns:a16="http://schemas.microsoft.com/office/drawing/2014/main" id="{A90650BD-47D2-4F44-94CC-43C0C86783B1}"/>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83">
              <a:extLst>
                <a:ext uri="{FF2B5EF4-FFF2-40B4-BE49-F238E27FC236}">
                  <a16:creationId xmlns:a16="http://schemas.microsoft.com/office/drawing/2014/main" id="{B30CFE2E-A2F8-446E-9034-CA9F3ECB85C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760CD0BA-3CA2-4E24-8BF9-A37EF6A3EC0E}"/>
              </a:ext>
            </a:extLst>
          </p:cNvPr>
          <p:cNvGrpSpPr/>
          <p:nvPr/>
        </p:nvGrpSpPr>
        <p:grpSpPr>
          <a:xfrm>
            <a:off x="10645003" y="2371265"/>
            <a:ext cx="947907" cy="180383"/>
            <a:chOff x="8784672" y="5474183"/>
            <a:chExt cx="1031232" cy="201548"/>
          </a:xfrm>
        </p:grpSpPr>
        <p:sp>
          <p:nvSpPr>
            <p:cNvPr id="134" name="Rounded Rectangle 85">
              <a:extLst>
                <a:ext uri="{FF2B5EF4-FFF2-40B4-BE49-F238E27FC236}">
                  <a16:creationId xmlns:a16="http://schemas.microsoft.com/office/drawing/2014/main" id="{B64EEF28-EB83-4D95-B593-899576AC6A3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86">
              <a:extLst>
                <a:ext uri="{FF2B5EF4-FFF2-40B4-BE49-F238E27FC236}">
                  <a16:creationId xmlns:a16="http://schemas.microsoft.com/office/drawing/2014/main" id="{FEBA42D4-1D79-467D-96B7-AB1CC6361C6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87">
              <a:extLst>
                <a:ext uri="{FF2B5EF4-FFF2-40B4-BE49-F238E27FC236}">
                  <a16:creationId xmlns:a16="http://schemas.microsoft.com/office/drawing/2014/main" id="{D43FE5C7-7391-4329-985B-86ECD1489BA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DF8E1064-2B15-465E-932D-4917721BD6C3}"/>
              </a:ext>
            </a:extLst>
          </p:cNvPr>
          <p:cNvGrpSpPr/>
          <p:nvPr/>
        </p:nvGrpSpPr>
        <p:grpSpPr>
          <a:xfrm>
            <a:off x="10645003" y="3019940"/>
            <a:ext cx="947907" cy="180383"/>
            <a:chOff x="8784672" y="5474183"/>
            <a:chExt cx="1031232" cy="201548"/>
          </a:xfrm>
        </p:grpSpPr>
        <p:sp>
          <p:nvSpPr>
            <p:cNvPr id="138" name="Rounded Rectangle 89">
              <a:extLst>
                <a:ext uri="{FF2B5EF4-FFF2-40B4-BE49-F238E27FC236}">
                  <a16:creationId xmlns:a16="http://schemas.microsoft.com/office/drawing/2014/main" id="{0E9D3E2D-7D59-448D-8068-D171ECA790D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90">
              <a:extLst>
                <a:ext uri="{FF2B5EF4-FFF2-40B4-BE49-F238E27FC236}">
                  <a16:creationId xmlns:a16="http://schemas.microsoft.com/office/drawing/2014/main" id="{2C5A51BB-6FE9-4249-AF84-D61052ED7AC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91">
              <a:extLst>
                <a:ext uri="{FF2B5EF4-FFF2-40B4-BE49-F238E27FC236}">
                  <a16:creationId xmlns:a16="http://schemas.microsoft.com/office/drawing/2014/main" id="{21A3E74C-B80E-4DA9-803D-DD6967100FD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B4FCC16C-F817-413C-87BD-B6B51EF626CD}"/>
              </a:ext>
            </a:extLst>
          </p:cNvPr>
          <p:cNvGrpSpPr/>
          <p:nvPr/>
        </p:nvGrpSpPr>
        <p:grpSpPr>
          <a:xfrm>
            <a:off x="10645003" y="3343672"/>
            <a:ext cx="947907" cy="180383"/>
            <a:chOff x="8784672" y="5474183"/>
            <a:chExt cx="1031232" cy="201548"/>
          </a:xfrm>
        </p:grpSpPr>
        <p:sp>
          <p:nvSpPr>
            <p:cNvPr id="142" name="Rounded Rectangle 93">
              <a:extLst>
                <a:ext uri="{FF2B5EF4-FFF2-40B4-BE49-F238E27FC236}">
                  <a16:creationId xmlns:a16="http://schemas.microsoft.com/office/drawing/2014/main" id="{41798473-84E5-4097-951B-ACA55D1D3AA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94">
              <a:extLst>
                <a:ext uri="{FF2B5EF4-FFF2-40B4-BE49-F238E27FC236}">
                  <a16:creationId xmlns:a16="http://schemas.microsoft.com/office/drawing/2014/main" id="{03DED605-86AD-4BDE-842A-0CF1CA29E9E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95">
              <a:extLst>
                <a:ext uri="{FF2B5EF4-FFF2-40B4-BE49-F238E27FC236}">
                  <a16:creationId xmlns:a16="http://schemas.microsoft.com/office/drawing/2014/main" id="{4A1CFCDE-BA07-43A3-A274-4C1A4D0F57B9}"/>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FEDE1F08-5873-4D2C-9F24-C0C58728B0CF}"/>
              </a:ext>
            </a:extLst>
          </p:cNvPr>
          <p:cNvGrpSpPr/>
          <p:nvPr/>
        </p:nvGrpSpPr>
        <p:grpSpPr>
          <a:xfrm>
            <a:off x="10645003" y="3657654"/>
            <a:ext cx="947907" cy="180383"/>
            <a:chOff x="8784672" y="5474183"/>
            <a:chExt cx="1031232" cy="201548"/>
          </a:xfrm>
        </p:grpSpPr>
        <p:sp>
          <p:nvSpPr>
            <p:cNvPr id="146" name="Rounded Rectangle 97">
              <a:extLst>
                <a:ext uri="{FF2B5EF4-FFF2-40B4-BE49-F238E27FC236}">
                  <a16:creationId xmlns:a16="http://schemas.microsoft.com/office/drawing/2014/main" id="{8F2668A5-C8AE-445D-BFE2-C21C40054EB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98">
              <a:extLst>
                <a:ext uri="{FF2B5EF4-FFF2-40B4-BE49-F238E27FC236}">
                  <a16:creationId xmlns:a16="http://schemas.microsoft.com/office/drawing/2014/main" id="{1A272EB4-4293-4D46-A943-FAAB653FE79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99">
              <a:extLst>
                <a:ext uri="{FF2B5EF4-FFF2-40B4-BE49-F238E27FC236}">
                  <a16:creationId xmlns:a16="http://schemas.microsoft.com/office/drawing/2014/main" id="{9277E14D-0F79-4C00-8BB8-63FE99CEB98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B8F4E93-97AC-4258-8919-3B2F4BD5583A}"/>
              </a:ext>
            </a:extLst>
          </p:cNvPr>
          <p:cNvGrpSpPr/>
          <p:nvPr/>
        </p:nvGrpSpPr>
        <p:grpSpPr>
          <a:xfrm>
            <a:off x="10642855" y="4949682"/>
            <a:ext cx="947907" cy="180383"/>
            <a:chOff x="8784672" y="5474183"/>
            <a:chExt cx="1031232" cy="201548"/>
          </a:xfrm>
        </p:grpSpPr>
        <p:sp>
          <p:nvSpPr>
            <p:cNvPr id="45" name="Rounded Rectangle 49">
              <a:extLst>
                <a:ext uri="{FF2B5EF4-FFF2-40B4-BE49-F238E27FC236}">
                  <a16:creationId xmlns:a16="http://schemas.microsoft.com/office/drawing/2014/main" id="{8008DE81-156B-4B17-8ED1-00FC9BB485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50">
              <a:extLst>
                <a:ext uri="{FF2B5EF4-FFF2-40B4-BE49-F238E27FC236}">
                  <a16:creationId xmlns:a16="http://schemas.microsoft.com/office/drawing/2014/main" id="{5856480D-9029-4844-BD4D-B48ABB1B03B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51">
              <a:extLst>
                <a:ext uri="{FF2B5EF4-FFF2-40B4-BE49-F238E27FC236}">
                  <a16:creationId xmlns:a16="http://schemas.microsoft.com/office/drawing/2014/main" id="{2B80203E-14B9-439F-A5F3-CD6FEEC54D9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BB8F4E93-97AC-4258-8919-3B2F4BD5583A}"/>
              </a:ext>
            </a:extLst>
          </p:cNvPr>
          <p:cNvGrpSpPr/>
          <p:nvPr/>
        </p:nvGrpSpPr>
        <p:grpSpPr>
          <a:xfrm>
            <a:off x="10640707" y="5256630"/>
            <a:ext cx="947907" cy="180383"/>
            <a:chOff x="8784672" y="5474183"/>
            <a:chExt cx="1031232" cy="201548"/>
          </a:xfrm>
        </p:grpSpPr>
        <p:sp>
          <p:nvSpPr>
            <p:cNvPr id="49" name="Rounded Rectangle 49">
              <a:extLst>
                <a:ext uri="{FF2B5EF4-FFF2-40B4-BE49-F238E27FC236}">
                  <a16:creationId xmlns:a16="http://schemas.microsoft.com/office/drawing/2014/main" id="{8008DE81-156B-4B17-8ED1-00FC9BB485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50">
              <a:extLst>
                <a:ext uri="{FF2B5EF4-FFF2-40B4-BE49-F238E27FC236}">
                  <a16:creationId xmlns:a16="http://schemas.microsoft.com/office/drawing/2014/main" id="{5856480D-9029-4844-BD4D-B48ABB1B03B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1">
              <a:extLst>
                <a:ext uri="{FF2B5EF4-FFF2-40B4-BE49-F238E27FC236}">
                  <a16:creationId xmlns:a16="http://schemas.microsoft.com/office/drawing/2014/main" id="{2B80203E-14B9-439F-A5F3-CD6FEEC54D9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BB8F4E93-97AC-4258-8919-3B2F4BD5583A}"/>
              </a:ext>
            </a:extLst>
          </p:cNvPr>
          <p:cNvGrpSpPr/>
          <p:nvPr/>
        </p:nvGrpSpPr>
        <p:grpSpPr>
          <a:xfrm>
            <a:off x="10638559" y="5589336"/>
            <a:ext cx="947907" cy="180383"/>
            <a:chOff x="8784672" y="5474183"/>
            <a:chExt cx="1031232" cy="201548"/>
          </a:xfrm>
        </p:grpSpPr>
        <p:sp>
          <p:nvSpPr>
            <p:cNvPr id="53" name="Rounded Rectangle 49">
              <a:extLst>
                <a:ext uri="{FF2B5EF4-FFF2-40B4-BE49-F238E27FC236}">
                  <a16:creationId xmlns:a16="http://schemas.microsoft.com/office/drawing/2014/main" id="{8008DE81-156B-4B17-8ED1-00FC9BB485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0">
              <a:extLst>
                <a:ext uri="{FF2B5EF4-FFF2-40B4-BE49-F238E27FC236}">
                  <a16:creationId xmlns:a16="http://schemas.microsoft.com/office/drawing/2014/main" id="{5856480D-9029-4844-BD4D-B48ABB1B03B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1">
              <a:extLst>
                <a:ext uri="{FF2B5EF4-FFF2-40B4-BE49-F238E27FC236}">
                  <a16:creationId xmlns:a16="http://schemas.microsoft.com/office/drawing/2014/main" id="{2B80203E-14B9-439F-A5F3-CD6FEEC54D9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BB8F4E93-97AC-4258-8919-3B2F4BD5583A}"/>
              </a:ext>
            </a:extLst>
          </p:cNvPr>
          <p:cNvGrpSpPr/>
          <p:nvPr/>
        </p:nvGrpSpPr>
        <p:grpSpPr>
          <a:xfrm>
            <a:off x="10649290" y="5909163"/>
            <a:ext cx="947907" cy="180383"/>
            <a:chOff x="8784672" y="5474183"/>
            <a:chExt cx="1031232" cy="201548"/>
          </a:xfrm>
        </p:grpSpPr>
        <p:sp>
          <p:nvSpPr>
            <p:cNvPr id="57" name="Rounded Rectangle 49">
              <a:extLst>
                <a:ext uri="{FF2B5EF4-FFF2-40B4-BE49-F238E27FC236}">
                  <a16:creationId xmlns:a16="http://schemas.microsoft.com/office/drawing/2014/main" id="{8008DE81-156B-4B17-8ED1-00FC9BB485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0">
              <a:extLst>
                <a:ext uri="{FF2B5EF4-FFF2-40B4-BE49-F238E27FC236}">
                  <a16:creationId xmlns:a16="http://schemas.microsoft.com/office/drawing/2014/main" id="{5856480D-9029-4844-BD4D-B48ABB1B03B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1">
              <a:extLst>
                <a:ext uri="{FF2B5EF4-FFF2-40B4-BE49-F238E27FC236}">
                  <a16:creationId xmlns:a16="http://schemas.microsoft.com/office/drawing/2014/main" id="{2B80203E-14B9-439F-A5F3-CD6FEEC54D9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447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2743243194"/>
              </p:ext>
            </p:extLst>
          </p:nvPr>
        </p:nvGraphicFramePr>
        <p:xfrm>
          <a:off x="325821" y="987972"/>
          <a:ext cx="11457496" cy="4837918"/>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Asia-Pacific</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Region-Specific Dynamics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09035502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7"/>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Country</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75755869"/>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China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India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88123376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Japan</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980324761"/>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Australia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61804523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Rest of Asia-Pacific</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162607441"/>
                  </a:ext>
                </a:extLst>
              </a:tr>
            </a:tbl>
          </a:graphicData>
        </a:graphic>
      </p:graphicFrame>
      <p:grpSp>
        <p:nvGrpSpPr>
          <p:cNvPr id="57" name="Group 56">
            <a:extLst>
              <a:ext uri="{FF2B5EF4-FFF2-40B4-BE49-F238E27FC236}">
                <a16:creationId xmlns:a16="http://schemas.microsoft.com/office/drawing/2014/main" id="{E143088E-91F2-4756-8FFC-3F8AB4101F4F}"/>
              </a:ext>
            </a:extLst>
          </p:cNvPr>
          <p:cNvGrpSpPr/>
          <p:nvPr/>
        </p:nvGrpSpPr>
        <p:grpSpPr>
          <a:xfrm>
            <a:off x="10645003" y="4629855"/>
            <a:ext cx="947907" cy="180383"/>
            <a:chOff x="8784672" y="5474183"/>
            <a:chExt cx="1031232" cy="201548"/>
          </a:xfrm>
        </p:grpSpPr>
        <p:sp>
          <p:nvSpPr>
            <p:cNvPr id="58" name="Rounded Rectangle 49">
              <a:extLst>
                <a:ext uri="{FF2B5EF4-FFF2-40B4-BE49-F238E27FC236}">
                  <a16:creationId xmlns:a16="http://schemas.microsoft.com/office/drawing/2014/main" id="{A1D112BD-26A3-43F2-AE7B-53F11A98FFC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0">
              <a:extLst>
                <a:ext uri="{FF2B5EF4-FFF2-40B4-BE49-F238E27FC236}">
                  <a16:creationId xmlns:a16="http://schemas.microsoft.com/office/drawing/2014/main" id="{017D2BFD-FA27-45CA-91C9-604A3146A4E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1">
              <a:extLst>
                <a:ext uri="{FF2B5EF4-FFF2-40B4-BE49-F238E27FC236}">
                  <a16:creationId xmlns:a16="http://schemas.microsoft.com/office/drawing/2014/main" id="{C652E084-7019-43E2-8963-AF49004EAE0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76774F9B-2C9C-4593-8571-A0290515EBC0}"/>
              </a:ext>
            </a:extLst>
          </p:cNvPr>
          <p:cNvGrpSpPr/>
          <p:nvPr/>
        </p:nvGrpSpPr>
        <p:grpSpPr>
          <a:xfrm>
            <a:off x="10645003" y="4953838"/>
            <a:ext cx="947907" cy="180383"/>
            <a:chOff x="8784672" y="5474183"/>
            <a:chExt cx="1031232" cy="201548"/>
          </a:xfrm>
        </p:grpSpPr>
        <p:sp>
          <p:nvSpPr>
            <p:cNvPr id="62" name="Rounded Rectangle 53">
              <a:extLst>
                <a:ext uri="{FF2B5EF4-FFF2-40B4-BE49-F238E27FC236}">
                  <a16:creationId xmlns:a16="http://schemas.microsoft.com/office/drawing/2014/main" id="{FAA23265-F011-4CC7-9BC9-6C4EA97D886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54">
              <a:extLst>
                <a:ext uri="{FF2B5EF4-FFF2-40B4-BE49-F238E27FC236}">
                  <a16:creationId xmlns:a16="http://schemas.microsoft.com/office/drawing/2014/main" id="{7AC8EE4F-3B72-44A4-8E9A-FADF3128D17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55">
              <a:extLst>
                <a:ext uri="{FF2B5EF4-FFF2-40B4-BE49-F238E27FC236}">
                  <a16:creationId xmlns:a16="http://schemas.microsoft.com/office/drawing/2014/main" id="{8D446D9C-8016-4A0A-A035-00F2E535AB9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08A4B0B-D37C-4441-B4A0-34D7BD750ADD}"/>
              </a:ext>
            </a:extLst>
          </p:cNvPr>
          <p:cNvGrpSpPr/>
          <p:nvPr/>
        </p:nvGrpSpPr>
        <p:grpSpPr>
          <a:xfrm>
            <a:off x="10645003" y="1730006"/>
            <a:ext cx="947907" cy="180383"/>
            <a:chOff x="8784672" y="5474183"/>
            <a:chExt cx="1031232" cy="201548"/>
          </a:xfrm>
        </p:grpSpPr>
        <p:sp>
          <p:nvSpPr>
            <p:cNvPr id="70" name="Rounded Rectangle 65">
              <a:extLst>
                <a:ext uri="{FF2B5EF4-FFF2-40B4-BE49-F238E27FC236}">
                  <a16:creationId xmlns:a16="http://schemas.microsoft.com/office/drawing/2014/main" id="{19A343E3-869B-46BD-8485-4780F95F6B6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66">
              <a:extLst>
                <a:ext uri="{FF2B5EF4-FFF2-40B4-BE49-F238E27FC236}">
                  <a16:creationId xmlns:a16="http://schemas.microsoft.com/office/drawing/2014/main" id="{6CF9F21A-F5DF-4188-9336-12D776BDB8D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7">
              <a:extLst>
                <a:ext uri="{FF2B5EF4-FFF2-40B4-BE49-F238E27FC236}">
                  <a16:creationId xmlns:a16="http://schemas.microsoft.com/office/drawing/2014/main" id="{AA9E742E-1B82-4B66-9C25-E5E4E94B55C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D2DCA70-B859-4D95-A8CD-FAA0F5C6C883}"/>
              </a:ext>
            </a:extLst>
          </p:cNvPr>
          <p:cNvGrpSpPr/>
          <p:nvPr/>
        </p:nvGrpSpPr>
        <p:grpSpPr>
          <a:xfrm>
            <a:off x="10645003" y="2045199"/>
            <a:ext cx="947907" cy="180383"/>
            <a:chOff x="8784672" y="5474183"/>
            <a:chExt cx="1031232" cy="201548"/>
          </a:xfrm>
        </p:grpSpPr>
        <p:sp>
          <p:nvSpPr>
            <p:cNvPr id="74" name="Rounded Rectangle 69">
              <a:extLst>
                <a:ext uri="{FF2B5EF4-FFF2-40B4-BE49-F238E27FC236}">
                  <a16:creationId xmlns:a16="http://schemas.microsoft.com/office/drawing/2014/main" id="{D1C814E4-6B7C-40A9-869A-13D0A347360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0">
              <a:extLst>
                <a:ext uri="{FF2B5EF4-FFF2-40B4-BE49-F238E27FC236}">
                  <a16:creationId xmlns:a16="http://schemas.microsoft.com/office/drawing/2014/main" id="{A7AEBA5D-FFA4-4A01-822A-FEB2D75C8997}"/>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1">
              <a:extLst>
                <a:ext uri="{FF2B5EF4-FFF2-40B4-BE49-F238E27FC236}">
                  <a16:creationId xmlns:a16="http://schemas.microsoft.com/office/drawing/2014/main" id="{4DA5BF2D-E296-41F1-9AC3-E2057A22370A}"/>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41C5A921-D241-4FFB-938D-128989C69FE4}"/>
              </a:ext>
            </a:extLst>
          </p:cNvPr>
          <p:cNvGrpSpPr/>
          <p:nvPr/>
        </p:nvGrpSpPr>
        <p:grpSpPr>
          <a:xfrm>
            <a:off x="10645003" y="2692294"/>
            <a:ext cx="947907" cy="180383"/>
            <a:chOff x="8784672" y="5474183"/>
            <a:chExt cx="1031232" cy="201548"/>
          </a:xfrm>
        </p:grpSpPr>
        <p:sp>
          <p:nvSpPr>
            <p:cNvPr id="78" name="Rounded Rectangle 73">
              <a:extLst>
                <a:ext uri="{FF2B5EF4-FFF2-40B4-BE49-F238E27FC236}">
                  <a16:creationId xmlns:a16="http://schemas.microsoft.com/office/drawing/2014/main" id="{8C056BA8-F0DA-426F-860A-7273323B72C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4">
              <a:extLst>
                <a:ext uri="{FF2B5EF4-FFF2-40B4-BE49-F238E27FC236}">
                  <a16:creationId xmlns:a16="http://schemas.microsoft.com/office/drawing/2014/main" id="{5EC87F72-3A99-4819-8D23-615D013F2AE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5">
              <a:extLst>
                <a:ext uri="{FF2B5EF4-FFF2-40B4-BE49-F238E27FC236}">
                  <a16:creationId xmlns:a16="http://schemas.microsoft.com/office/drawing/2014/main" id="{130A2F67-CC68-43BD-83C2-92C138F293A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5A265505-8DF4-4C01-9BBC-4982B781F355}"/>
              </a:ext>
            </a:extLst>
          </p:cNvPr>
          <p:cNvGrpSpPr/>
          <p:nvPr/>
        </p:nvGrpSpPr>
        <p:grpSpPr>
          <a:xfrm>
            <a:off x="10645003" y="3981631"/>
            <a:ext cx="947907" cy="180383"/>
            <a:chOff x="8784672" y="5474183"/>
            <a:chExt cx="1031232" cy="201548"/>
          </a:xfrm>
        </p:grpSpPr>
        <p:sp>
          <p:nvSpPr>
            <p:cNvPr id="82" name="Rounded Rectangle 77">
              <a:extLst>
                <a:ext uri="{FF2B5EF4-FFF2-40B4-BE49-F238E27FC236}">
                  <a16:creationId xmlns:a16="http://schemas.microsoft.com/office/drawing/2014/main" id="{AFCCA63B-96B9-4C4B-8D0C-773BD78F99A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78">
              <a:extLst>
                <a:ext uri="{FF2B5EF4-FFF2-40B4-BE49-F238E27FC236}">
                  <a16:creationId xmlns:a16="http://schemas.microsoft.com/office/drawing/2014/main" id="{A464A59E-88F4-43DD-AB50-8167E213D5B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79">
              <a:extLst>
                <a:ext uri="{FF2B5EF4-FFF2-40B4-BE49-F238E27FC236}">
                  <a16:creationId xmlns:a16="http://schemas.microsoft.com/office/drawing/2014/main" id="{179C9AE0-98BE-4886-8148-61391413864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34EA3B50-CBD3-4BD4-BE46-F56C27744BC1}"/>
              </a:ext>
            </a:extLst>
          </p:cNvPr>
          <p:cNvGrpSpPr/>
          <p:nvPr/>
        </p:nvGrpSpPr>
        <p:grpSpPr>
          <a:xfrm>
            <a:off x="10645003" y="4305363"/>
            <a:ext cx="947907" cy="180383"/>
            <a:chOff x="8784672" y="5474183"/>
            <a:chExt cx="1031232" cy="201548"/>
          </a:xfrm>
        </p:grpSpPr>
        <p:sp>
          <p:nvSpPr>
            <p:cNvPr id="86" name="Rounded Rectangle 81">
              <a:extLst>
                <a:ext uri="{FF2B5EF4-FFF2-40B4-BE49-F238E27FC236}">
                  <a16:creationId xmlns:a16="http://schemas.microsoft.com/office/drawing/2014/main" id="{D83EC383-7963-4814-8BFC-9444C0DA91D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2">
              <a:extLst>
                <a:ext uri="{FF2B5EF4-FFF2-40B4-BE49-F238E27FC236}">
                  <a16:creationId xmlns:a16="http://schemas.microsoft.com/office/drawing/2014/main" id="{FE369129-7BDE-4371-B7B4-49211728F34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3">
              <a:extLst>
                <a:ext uri="{FF2B5EF4-FFF2-40B4-BE49-F238E27FC236}">
                  <a16:creationId xmlns:a16="http://schemas.microsoft.com/office/drawing/2014/main" id="{B05C540A-855F-45E0-BEE1-A9720733C7A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A1C13886-93D0-4608-932D-2BC5EB8B6B83}"/>
              </a:ext>
            </a:extLst>
          </p:cNvPr>
          <p:cNvGrpSpPr/>
          <p:nvPr/>
        </p:nvGrpSpPr>
        <p:grpSpPr>
          <a:xfrm>
            <a:off x="10645003" y="2371265"/>
            <a:ext cx="947907" cy="180383"/>
            <a:chOff x="8784672" y="5474183"/>
            <a:chExt cx="1031232" cy="201548"/>
          </a:xfrm>
        </p:grpSpPr>
        <p:sp>
          <p:nvSpPr>
            <p:cNvPr id="90" name="Rounded Rectangle 85">
              <a:extLst>
                <a:ext uri="{FF2B5EF4-FFF2-40B4-BE49-F238E27FC236}">
                  <a16:creationId xmlns:a16="http://schemas.microsoft.com/office/drawing/2014/main" id="{89634ADB-DB1A-45F2-B19D-C0B6FB09F1C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86">
              <a:extLst>
                <a:ext uri="{FF2B5EF4-FFF2-40B4-BE49-F238E27FC236}">
                  <a16:creationId xmlns:a16="http://schemas.microsoft.com/office/drawing/2014/main" id="{C4890B86-9D9D-4095-B793-EB4935C6CA8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87">
              <a:extLst>
                <a:ext uri="{FF2B5EF4-FFF2-40B4-BE49-F238E27FC236}">
                  <a16:creationId xmlns:a16="http://schemas.microsoft.com/office/drawing/2014/main" id="{A6BF1BC8-1712-4E03-8FF1-DD49E4ACA23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844D9106-2717-4174-A1F3-E08516ACBE53}"/>
              </a:ext>
            </a:extLst>
          </p:cNvPr>
          <p:cNvGrpSpPr/>
          <p:nvPr/>
        </p:nvGrpSpPr>
        <p:grpSpPr>
          <a:xfrm>
            <a:off x="10645003" y="3019940"/>
            <a:ext cx="947907" cy="180383"/>
            <a:chOff x="8784672" y="5474183"/>
            <a:chExt cx="1031232" cy="201548"/>
          </a:xfrm>
        </p:grpSpPr>
        <p:sp>
          <p:nvSpPr>
            <p:cNvPr id="94" name="Rounded Rectangle 89">
              <a:extLst>
                <a:ext uri="{FF2B5EF4-FFF2-40B4-BE49-F238E27FC236}">
                  <a16:creationId xmlns:a16="http://schemas.microsoft.com/office/drawing/2014/main" id="{9BD8CA8D-36D2-49FC-834B-765F865B055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0">
              <a:extLst>
                <a:ext uri="{FF2B5EF4-FFF2-40B4-BE49-F238E27FC236}">
                  <a16:creationId xmlns:a16="http://schemas.microsoft.com/office/drawing/2014/main" id="{6026838C-0CA5-4968-A940-13F8CF0F641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1">
              <a:extLst>
                <a:ext uri="{FF2B5EF4-FFF2-40B4-BE49-F238E27FC236}">
                  <a16:creationId xmlns:a16="http://schemas.microsoft.com/office/drawing/2014/main" id="{4ACB2D96-1888-49F8-A59F-9972798C39C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2293961F-3CA3-4F66-A3F7-D9335F3304E3}"/>
              </a:ext>
            </a:extLst>
          </p:cNvPr>
          <p:cNvGrpSpPr/>
          <p:nvPr/>
        </p:nvGrpSpPr>
        <p:grpSpPr>
          <a:xfrm>
            <a:off x="10645003" y="3343672"/>
            <a:ext cx="947907" cy="180383"/>
            <a:chOff x="8784672" y="5474183"/>
            <a:chExt cx="1031232" cy="201548"/>
          </a:xfrm>
        </p:grpSpPr>
        <p:sp>
          <p:nvSpPr>
            <p:cNvPr id="98" name="Rounded Rectangle 93">
              <a:extLst>
                <a:ext uri="{FF2B5EF4-FFF2-40B4-BE49-F238E27FC236}">
                  <a16:creationId xmlns:a16="http://schemas.microsoft.com/office/drawing/2014/main" id="{5C3B532F-E14C-42C4-AC09-EEDE19442382}"/>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4">
              <a:extLst>
                <a:ext uri="{FF2B5EF4-FFF2-40B4-BE49-F238E27FC236}">
                  <a16:creationId xmlns:a16="http://schemas.microsoft.com/office/drawing/2014/main" id="{6A1978D3-B032-41AE-9A51-0F87C4C318D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5">
              <a:extLst>
                <a:ext uri="{FF2B5EF4-FFF2-40B4-BE49-F238E27FC236}">
                  <a16:creationId xmlns:a16="http://schemas.microsoft.com/office/drawing/2014/main" id="{1E0C2BE0-E176-42AA-827D-1318100648D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BC3F24AD-B5A7-4E1F-9685-52CB01749739}"/>
              </a:ext>
            </a:extLst>
          </p:cNvPr>
          <p:cNvGrpSpPr/>
          <p:nvPr/>
        </p:nvGrpSpPr>
        <p:grpSpPr>
          <a:xfrm>
            <a:off x="10645003" y="3657654"/>
            <a:ext cx="947907" cy="180383"/>
            <a:chOff x="8784672" y="5474183"/>
            <a:chExt cx="1031232" cy="201548"/>
          </a:xfrm>
        </p:grpSpPr>
        <p:sp>
          <p:nvSpPr>
            <p:cNvPr id="102" name="Rounded Rectangle 97">
              <a:extLst>
                <a:ext uri="{FF2B5EF4-FFF2-40B4-BE49-F238E27FC236}">
                  <a16:creationId xmlns:a16="http://schemas.microsoft.com/office/drawing/2014/main" id="{7ABFAA4C-9483-4FCE-A2BB-164FA89538B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98">
              <a:extLst>
                <a:ext uri="{FF2B5EF4-FFF2-40B4-BE49-F238E27FC236}">
                  <a16:creationId xmlns:a16="http://schemas.microsoft.com/office/drawing/2014/main" id="{5E97707B-2FCE-4372-9105-4C866DFCDF00}"/>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99">
              <a:extLst>
                <a:ext uri="{FF2B5EF4-FFF2-40B4-BE49-F238E27FC236}">
                  <a16:creationId xmlns:a16="http://schemas.microsoft.com/office/drawing/2014/main" id="{54D7364C-2498-467F-A95A-37759CC2DCD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76774F9B-2C9C-4593-8571-A0290515EBC0}"/>
              </a:ext>
            </a:extLst>
          </p:cNvPr>
          <p:cNvGrpSpPr/>
          <p:nvPr/>
        </p:nvGrpSpPr>
        <p:grpSpPr>
          <a:xfrm>
            <a:off x="10642855" y="5273665"/>
            <a:ext cx="947907" cy="180383"/>
            <a:chOff x="8784672" y="5474183"/>
            <a:chExt cx="1031232" cy="201548"/>
          </a:xfrm>
        </p:grpSpPr>
        <p:sp>
          <p:nvSpPr>
            <p:cNvPr id="49" name="Rounded Rectangle 53">
              <a:extLst>
                <a:ext uri="{FF2B5EF4-FFF2-40B4-BE49-F238E27FC236}">
                  <a16:creationId xmlns:a16="http://schemas.microsoft.com/office/drawing/2014/main" id="{FAA23265-F011-4CC7-9BC9-6C4EA97D886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54">
              <a:extLst>
                <a:ext uri="{FF2B5EF4-FFF2-40B4-BE49-F238E27FC236}">
                  <a16:creationId xmlns:a16="http://schemas.microsoft.com/office/drawing/2014/main" id="{7AC8EE4F-3B72-44A4-8E9A-FADF3128D17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5">
              <a:extLst>
                <a:ext uri="{FF2B5EF4-FFF2-40B4-BE49-F238E27FC236}">
                  <a16:creationId xmlns:a16="http://schemas.microsoft.com/office/drawing/2014/main" id="{8D446D9C-8016-4A0A-A035-00F2E535AB9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76774F9B-2C9C-4593-8571-A0290515EBC0}"/>
              </a:ext>
            </a:extLst>
          </p:cNvPr>
          <p:cNvGrpSpPr/>
          <p:nvPr/>
        </p:nvGrpSpPr>
        <p:grpSpPr>
          <a:xfrm>
            <a:off x="10640707" y="5593492"/>
            <a:ext cx="947907" cy="180383"/>
            <a:chOff x="8784672" y="5474183"/>
            <a:chExt cx="1031232" cy="201548"/>
          </a:xfrm>
        </p:grpSpPr>
        <p:sp>
          <p:nvSpPr>
            <p:cNvPr id="53" name="Rounded Rectangle 53">
              <a:extLst>
                <a:ext uri="{FF2B5EF4-FFF2-40B4-BE49-F238E27FC236}">
                  <a16:creationId xmlns:a16="http://schemas.microsoft.com/office/drawing/2014/main" id="{FAA23265-F011-4CC7-9BC9-6C4EA97D886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4">
              <a:extLst>
                <a:ext uri="{FF2B5EF4-FFF2-40B4-BE49-F238E27FC236}">
                  <a16:creationId xmlns:a16="http://schemas.microsoft.com/office/drawing/2014/main" id="{7AC8EE4F-3B72-44A4-8E9A-FADF3128D17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5">
              <a:extLst>
                <a:ext uri="{FF2B5EF4-FFF2-40B4-BE49-F238E27FC236}">
                  <a16:creationId xmlns:a16="http://schemas.microsoft.com/office/drawing/2014/main" id="{8D446D9C-8016-4A0A-A035-00F2E535AB9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11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3364996810"/>
              </p:ext>
            </p:extLst>
          </p:nvPr>
        </p:nvGraphicFramePr>
        <p:xfrm>
          <a:off x="325821" y="987972"/>
          <a:ext cx="11457496" cy="2914522"/>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Middle East &amp; Africa</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Region-Specific Dynamics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09035502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7"/>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bl>
          </a:graphicData>
        </a:graphic>
      </p:graphicFrame>
      <p:grpSp>
        <p:nvGrpSpPr>
          <p:cNvPr id="45" name="Group 44">
            <a:extLst>
              <a:ext uri="{FF2B5EF4-FFF2-40B4-BE49-F238E27FC236}">
                <a16:creationId xmlns:a16="http://schemas.microsoft.com/office/drawing/2014/main" id="{141129C8-52DD-4862-9ADE-E030CA241493}"/>
              </a:ext>
            </a:extLst>
          </p:cNvPr>
          <p:cNvGrpSpPr/>
          <p:nvPr/>
        </p:nvGrpSpPr>
        <p:grpSpPr>
          <a:xfrm>
            <a:off x="10645003" y="1730006"/>
            <a:ext cx="947907" cy="180383"/>
            <a:chOff x="8784672" y="5474183"/>
            <a:chExt cx="1031232" cy="201548"/>
          </a:xfrm>
        </p:grpSpPr>
        <p:sp>
          <p:nvSpPr>
            <p:cNvPr id="46" name="Rounded Rectangle 65">
              <a:extLst>
                <a:ext uri="{FF2B5EF4-FFF2-40B4-BE49-F238E27FC236}">
                  <a16:creationId xmlns:a16="http://schemas.microsoft.com/office/drawing/2014/main" id="{B341C1FB-62D8-43C6-9D8B-83236D6A0686}"/>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66">
              <a:extLst>
                <a:ext uri="{FF2B5EF4-FFF2-40B4-BE49-F238E27FC236}">
                  <a16:creationId xmlns:a16="http://schemas.microsoft.com/office/drawing/2014/main" id="{5459E42E-67A1-4FE7-A7D2-6E8342BA359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67">
              <a:extLst>
                <a:ext uri="{FF2B5EF4-FFF2-40B4-BE49-F238E27FC236}">
                  <a16:creationId xmlns:a16="http://schemas.microsoft.com/office/drawing/2014/main" id="{BB23C53C-2B13-49F4-8DD9-388B6A657121}"/>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CF5DFFA1-AC48-4B11-8D6A-D2E1D940850C}"/>
              </a:ext>
            </a:extLst>
          </p:cNvPr>
          <p:cNvGrpSpPr/>
          <p:nvPr/>
        </p:nvGrpSpPr>
        <p:grpSpPr>
          <a:xfrm>
            <a:off x="10645003" y="2045199"/>
            <a:ext cx="947907" cy="180383"/>
            <a:chOff x="8784672" y="5474183"/>
            <a:chExt cx="1031232" cy="201548"/>
          </a:xfrm>
        </p:grpSpPr>
        <p:sp>
          <p:nvSpPr>
            <p:cNvPr id="50" name="Rounded Rectangle 69">
              <a:extLst>
                <a:ext uri="{FF2B5EF4-FFF2-40B4-BE49-F238E27FC236}">
                  <a16:creationId xmlns:a16="http://schemas.microsoft.com/office/drawing/2014/main" id="{C53A5B36-8134-4670-89A3-AA42E8BC0A8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70">
              <a:extLst>
                <a:ext uri="{FF2B5EF4-FFF2-40B4-BE49-F238E27FC236}">
                  <a16:creationId xmlns:a16="http://schemas.microsoft.com/office/drawing/2014/main" id="{C8FCDFC6-8B58-4D28-B2EF-F2D2940B6E17}"/>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71">
              <a:extLst>
                <a:ext uri="{FF2B5EF4-FFF2-40B4-BE49-F238E27FC236}">
                  <a16:creationId xmlns:a16="http://schemas.microsoft.com/office/drawing/2014/main" id="{382659EB-CC5D-4E02-95DF-10CE887CCB69}"/>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6899AF04-FDDA-4741-831E-C530D03169D6}"/>
              </a:ext>
            </a:extLst>
          </p:cNvPr>
          <p:cNvGrpSpPr/>
          <p:nvPr/>
        </p:nvGrpSpPr>
        <p:grpSpPr>
          <a:xfrm>
            <a:off x="10645003" y="2692294"/>
            <a:ext cx="947907" cy="180383"/>
            <a:chOff x="8784672" y="5474183"/>
            <a:chExt cx="1031232" cy="201548"/>
          </a:xfrm>
        </p:grpSpPr>
        <p:sp>
          <p:nvSpPr>
            <p:cNvPr id="54" name="Rounded Rectangle 73">
              <a:extLst>
                <a:ext uri="{FF2B5EF4-FFF2-40B4-BE49-F238E27FC236}">
                  <a16:creationId xmlns:a16="http://schemas.microsoft.com/office/drawing/2014/main" id="{2B5E07F7-E718-4D5F-9C2A-168B5DFC4EB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74">
              <a:extLst>
                <a:ext uri="{FF2B5EF4-FFF2-40B4-BE49-F238E27FC236}">
                  <a16:creationId xmlns:a16="http://schemas.microsoft.com/office/drawing/2014/main" id="{58538E11-4FFD-4A3D-ABD3-596A443E974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75">
              <a:extLst>
                <a:ext uri="{FF2B5EF4-FFF2-40B4-BE49-F238E27FC236}">
                  <a16:creationId xmlns:a16="http://schemas.microsoft.com/office/drawing/2014/main" id="{5D398186-32B0-4F52-A216-0B23FEC949BA}"/>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E56A8D6E-48C8-43D4-838C-5754685DD06C}"/>
              </a:ext>
            </a:extLst>
          </p:cNvPr>
          <p:cNvGrpSpPr/>
          <p:nvPr/>
        </p:nvGrpSpPr>
        <p:grpSpPr>
          <a:xfrm>
            <a:off x="10645003" y="2371265"/>
            <a:ext cx="947907" cy="180383"/>
            <a:chOff x="8784672" y="5474183"/>
            <a:chExt cx="1031232" cy="201548"/>
          </a:xfrm>
        </p:grpSpPr>
        <p:sp>
          <p:nvSpPr>
            <p:cNvPr id="66" name="Rounded Rectangle 85">
              <a:extLst>
                <a:ext uri="{FF2B5EF4-FFF2-40B4-BE49-F238E27FC236}">
                  <a16:creationId xmlns:a16="http://schemas.microsoft.com/office/drawing/2014/main" id="{CABAB0E2-F61D-400C-BCDB-73F64C289DF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86">
              <a:extLst>
                <a:ext uri="{FF2B5EF4-FFF2-40B4-BE49-F238E27FC236}">
                  <a16:creationId xmlns:a16="http://schemas.microsoft.com/office/drawing/2014/main" id="{21973A2B-AD8D-40F5-808D-C7606640379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87">
              <a:extLst>
                <a:ext uri="{FF2B5EF4-FFF2-40B4-BE49-F238E27FC236}">
                  <a16:creationId xmlns:a16="http://schemas.microsoft.com/office/drawing/2014/main" id="{40CAC51A-91D1-4B24-8F4C-4DDA269D83D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3AF2723C-A1F1-4373-B7C7-56DDD971C10B}"/>
              </a:ext>
            </a:extLst>
          </p:cNvPr>
          <p:cNvGrpSpPr/>
          <p:nvPr/>
        </p:nvGrpSpPr>
        <p:grpSpPr>
          <a:xfrm>
            <a:off x="10645003" y="3019940"/>
            <a:ext cx="947907" cy="180383"/>
            <a:chOff x="8784672" y="5474183"/>
            <a:chExt cx="1031232" cy="201548"/>
          </a:xfrm>
        </p:grpSpPr>
        <p:sp>
          <p:nvSpPr>
            <p:cNvPr id="70" name="Rounded Rectangle 89">
              <a:extLst>
                <a:ext uri="{FF2B5EF4-FFF2-40B4-BE49-F238E27FC236}">
                  <a16:creationId xmlns:a16="http://schemas.microsoft.com/office/drawing/2014/main" id="{713E8369-FA4C-49C5-9DB2-3C382A6F3C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90">
              <a:extLst>
                <a:ext uri="{FF2B5EF4-FFF2-40B4-BE49-F238E27FC236}">
                  <a16:creationId xmlns:a16="http://schemas.microsoft.com/office/drawing/2014/main" id="{693102E3-37CE-4103-A602-285849CD209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91">
              <a:extLst>
                <a:ext uri="{FF2B5EF4-FFF2-40B4-BE49-F238E27FC236}">
                  <a16:creationId xmlns:a16="http://schemas.microsoft.com/office/drawing/2014/main" id="{75F56EFC-9992-4423-A37E-AEB5B7D7A4C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AF2723C-A1F1-4373-B7C7-56DDD971C10B}"/>
              </a:ext>
            </a:extLst>
          </p:cNvPr>
          <p:cNvGrpSpPr/>
          <p:nvPr/>
        </p:nvGrpSpPr>
        <p:grpSpPr>
          <a:xfrm>
            <a:off x="10642855" y="3352646"/>
            <a:ext cx="947907" cy="180383"/>
            <a:chOff x="8784672" y="5474183"/>
            <a:chExt cx="1031232" cy="201548"/>
          </a:xfrm>
        </p:grpSpPr>
        <p:sp>
          <p:nvSpPr>
            <p:cNvPr id="25" name="Rounded Rectangle 89">
              <a:extLst>
                <a:ext uri="{FF2B5EF4-FFF2-40B4-BE49-F238E27FC236}">
                  <a16:creationId xmlns:a16="http://schemas.microsoft.com/office/drawing/2014/main" id="{713E8369-FA4C-49C5-9DB2-3C382A6F3C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0">
              <a:extLst>
                <a:ext uri="{FF2B5EF4-FFF2-40B4-BE49-F238E27FC236}">
                  <a16:creationId xmlns:a16="http://schemas.microsoft.com/office/drawing/2014/main" id="{693102E3-37CE-4103-A602-285849CD209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1">
              <a:extLst>
                <a:ext uri="{FF2B5EF4-FFF2-40B4-BE49-F238E27FC236}">
                  <a16:creationId xmlns:a16="http://schemas.microsoft.com/office/drawing/2014/main" id="{75F56EFC-9992-4423-A37E-AEB5B7D7A4C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F2723C-A1F1-4373-B7C7-56DDD971C10B}"/>
              </a:ext>
            </a:extLst>
          </p:cNvPr>
          <p:cNvGrpSpPr/>
          <p:nvPr/>
        </p:nvGrpSpPr>
        <p:grpSpPr>
          <a:xfrm>
            <a:off x="10640707" y="3672473"/>
            <a:ext cx="947907" cy="180383"/>
            <a:chOff x="8784672" y="5474183"/>
            <a:chExt cx="1031232" cy="201548"/>
          </a:xfrm>
        </p:grpSpPr>
        <p:sp>
          <p:nvSpPr>
            <p:cNvPr id="29" name="Rounded Rectangle 89">
              <a:extLst>
                <a:ext uri="{FF2B5EF4-FFF2-40B4-BE49-F238E27FC236}">
                  <a16:creationId xmlns:a16="http://schemas.microsoft.com/office/drawing/2014/main" id="{713E8369-FA4C-49C5-9DB2-3C382A6F3CE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0">
              <a:extLst>
                <a:ext uri="{FF2B5EF4-FFF2-40B4-BE49-F238E27FC236}">
                  <a16:creationId xmlns:a16="http://schemas.microsoft.com/office/drawing/2014/main" id="{693102E3-37CE-4103-A602-285849CD209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91">
              <a:extLst>
                <a:ext uri="{FF2B5EF4-FFF2-40B4-BE49-F238E27FC236}">
                  <a16:creationId xmlns:a16="http://schemas.microsoft.com/office/drawing/2014/main" id="{75F56EFC-9992-4423-A37E-AEB5B7D7A4C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805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1291231668"/>
              </p:ext>
            </p:extLst>
          </p:nvPr>
        </p:nvGraphicFramePr>
        <p:xfrm>
          <a:off x="325821" y="987972"/>
          <a:ext cx="11457496" cy="5187912"/>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12</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Competitive Landscape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Competitive Scenario</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Positioning/Share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Mergers and Acquisitions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algn="l">
                        <a:lnSpc>
                          <a:spcPct val="100000"/>
                        </a:lnSpc>
                      </a:pPr>
                      <a:r>
                        <a:rPr lang="en-US" sz="1600" b="1" dirty="0">
                          <a:solidFill>
                            <a:schemeClr val="bg1"/>
                          </a:solidFill>
                        </a:rPr>
                        <a:t>Section 13</a:t>
                      </a:r>
                    </a:p>
                  </a:txBody>
                  <a:tcP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2090355028"/>
                  </a:ext>
                </a:extLst>
              </a:tr>
              <a:tr h="320566">
                <a:tc>
                  <a:txBody>
                    <a:bodyPr/>
                    <a:lstStyle/>
                    <a:p>
                      <a:pPr algn="l">
                        <a:lnSpc>
                          <a:spcPct val="100000"/>
                        </a:lnSpc>
                      </a:pPr>
                      <a:r>
                        <a:rPr lang="en-US" sz="1600" b="1" dirty="0">
                          <a:solidFill>
                            <a:srgbClr val="002060"/>
                          </a:solidFill>
                        </a:rPr>
                        <a:t>Global Floating Production Storage and Offloading (FPSO) Market – Company Profiles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42580789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BP </a:t>
                      </a:r>
                      <a:r>
                        <a:rPr lang="en-US" sz="1400" kern="1200" dirty="0" err="1">
                          <a:solidFill>
                            <a:srgbClr val="002060"/>
                          </a:solidFill>
                          <a:latin typeface="+mn-lt"/>
                          <a:ea typeface="+mn-ea"/>
                          <a:cs typeface="+mn-cs"/>
                        </a:rPr>
                        <a:t>Plc</a:t>
                      </a:r>
                      <a:r>
                        <a:rPr lang="en-US" sz="1400" kern="1200" dirty="0">
                          <a:solidFill>
                            <a:srgbClr val="002060"/>
                          </a:solidFill>
                          <a:latin typeface="+mn-lt"/>
                          <a:ea typeface="+mn-ea"/>
                          <a:cs typeface="+mn-cs"/>
                        </a:rPr>
                        <a:t> *</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75755869"/>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Company Overview</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Product Portfolio and Description</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88123376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Key Highlights</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980324761"/>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Financial Overview</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61804523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Aker Solutions ASA</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34359899"/>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Bluewater</a:t>
                      </a:r>
                      <a:r>
                        <a:rPr lang="en-US" sz="1400" kern="1200" dirty="0">
                          <a:solidFill>
                            <a:srgbClr val="002060"/>
                          </a:solidFill>
                          <a:latin typeface="+mn-lt"/>
                          <a:ea typeface="+mn-ea"/>
                          <a:cs typeface="+mn-cs"/>
                        </a:rPr>
                        <a:t> Energy Services B.V.</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266135895"/>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Bumi</a:t>
                      </a:r>
                      <a:r>
                        <a:rPr lang="en-US" sz="1400" kern="1200" dirty="0">
                          <a:solidFill>
                            <a:srgbClr val="002060"/>
                          </a:solidFill>
                          <a:latin typeface="+mn-lt"/>
                          <a:ea typeface="+mn-ea"/>
                          <a:cs typeface="+mn-cs"/>
                        </a:rPr>
                        <a:t> Armada </a:t>
                      </a:r>
                      <a:r>
                        <a:rPr lang="en-US" sz="1400" kern="1200" dirty="0" err="1">
                          <a:solidFill>
                            <a:srgbClr val="002060"/>
                          </a:solidFill>
                          <a:latin typeface="+mn-lt"/>
                          <a:ea typeface="+mn-ea"/>
                          <a:cs typeface="+mn-cs"/>
                        </a:rPr>
                        <a:t>Berhad</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87732466"/>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BW Offshore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4232100144"/>
                  </a:ext>
                </a:extLst>
              </a:tr>
            </a:tbl>
          </a:graphicData>
        </a:graphic>
      </p:graphicFrame>
      <p:grpSp>
        <p:nvGrpSpPr>
          <p:cNvPr id="8" name="Group 7">
            <a:extLst>
              <a:ext uri="{FF2B5EF4-FFF2-40B4-BE49-F238E27FC236}">
                <a16:creationId xmlns:a16="http://schemas.microsoft.com/office/drawing/2014/main" id="{1DBB7309-434F-B64B-99A9-0A8797F40929}"/>
              </a:ext>
            </a:extLst>
          </p:cNvPr>
          <p:cNvGrpSpPr/>
          <p:nvPr/>
        </p:nvGrpSpPr>
        <p:grpSpPr>
          <a:xfrm>
            <a:off x="10645003" y="1730006"/>
            <a:ext cx="947907" cy="180383"/>
            <a:chOff x="8784672" y="5474183"/>
            <a:chExt cx="1031232" cy="201548"/>
          </a:xfrm>
        </p:grpSpPr>
        <p:sp>
          <p:nvSpPr>
            <p:cNvPr id="9" name="Rounded Rectangle 8">
              <a:extLst>
                <a:ext uri="{FF2B5EF4-FFF2-40B4-BE49-F238E27FC236}">
                  <a16:creationId xmlns:a16="http://schemas.microsoft.com/office/drawing/2014/main" id="{57448FF1-2D86-F845-BB84-770F1E228A5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E669A221-EFB2-7F4F-9AC7-B71BC4CA6917}"/>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59E2F9F-FED2-E34A-8243-191F01BE4E21}"/>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DC9C35F-F2B3-C948-BE04-5A5676018C0D}"/>
              </a:ext>
            </a:extLst>
          </p:cNvPr>
          <p:cNvGrpSpPr/>
          <p:nvPr/>
        </p:nvGrpSpPr>
        <p:grpSpPr>
          <a:xfrm>
            <a:off x="10645003" y="2045199"/>
            <a:ext cx="947907" cy="180383"/>
            <a:chOff x="8784672" y="5474183"/>
            <a:chExt cx="1031232" cy="201548"/>
          </a:xfrm>
        </p:grpSpPr>
        <p:sp>
          <p:nvSpPr>
            <p:cNvPr id="13" name="Rounded Rectangle 12">
              <a:extLst>
                <a:ext uri="{FF2B5EF4-FFF2-40B4-BE49-F238E27FC236}">
                  <a16:creationId xmlns:a16="http://schemas.microsoft.com/office/drawing/2014/main" id="{B7DF55BD-E40C-684F-8F21-25BBBAA0460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75999F2-DD0C-404D-A23C-1244E19D8BC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7966149-A576-F149-B949-52FA1A93135A}"/>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B8F0F64-54C5-494D-89A0-FE317BC214F6}"/>
              </a:ext>
            </a:extLst>
          </p:cNvPr>
          <p:cNvGrpSpPr/>
          <p:nvPr/>
        </p:nvGrpSpPr>
        <p:grpSpPr>
          <a:xfrm>
            <a:off x="10645003" y="4002651"/>
            <a:ext cx="947907" cy="180383"/>
            <a:chOff x="8784672" y="5474183"/>
            <a:chExt cx="1031232" cy="201548"/>
          </a:xfrm>
        </p:grpSpPr>
        <p:sp>
          <p:nvSpPr>
            <p:cNvPr id="21" name="Rounded Rectangle 20">
              <a:extLst>
                <a:ext uri="{FF2B5EF4-FFF2-40B4-BE49-F238E27FC236}">
                  <a16:creationId xmlns:a16="http://schemas.microsoft.com/office/drawing/2014/main" id="{4A85908D-3921-4E45-8B16-3CA2D587722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476DD67B-97BF-8B4B-BF4D-7EF5286A9917}"/>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B0CC461C-A121-4A46-8E19-4612EB5FFAD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350F30E7-CC4A-C243-8B22-81BB19B4259E}"/>
              </a:ext>
            </a:extLst>
          </p:cNvPr>
          <p:cNvGrpSpPr/>
          <p:nvPr/>
        </p:nvGrpSpPr>
        <p:grpSpPr>
          <a:xfrm>
            <a:off x="10645003" y="4326383"/>
            <a:ext cx="947907" cy="180383"/>
            <a:chOff x="8784672" y="5474183"/>
            <a:chExt cx="1031232" cy="201548"/>
          </a:xfrm>
        </p:grpSpPr>
        <p:sp>
          <p:nvSpPr>
            <p:cNvPr id="25" name="Rounded Rectangle 24">
              <a:extLst>
                <a:ext uri="{FF2B5EF4-FFF2-40B4-BE49-F238E27FC236}">
                  <a16:creationId xmlns:a16="http://schemas.microsoft.com/office/drawing/2014/main" id="{4893478A-4E14-694B-AFA4-FD91AEF20EB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DC573E5-B424-EE4B-AD66-3A52695B371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ACF4A61-9E0E-D34B-B378-AB584484C26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6539FD12-06A6-9043-A5F8-65D9B4AA1586}"/>
              </a:ext>
            </a:extLst>
          </p:cNvPr>
          <p:cNvGrpSpPr/>
          <p:nvPr/>
        </p:nvGrpSpPr>
        <p:grpSpPr>
          <a:xfrm>
            <a:off x="10645003" y="4640365"/>
            <a:ext cx="947907" cy="180383"/>
            <a:chOff x="8784672" y="5474183"/>
            <a:chExt cx="1031232" cy="201548"/>
          </a:xfrm>
        </p:grpSpPr>
        <p:sp>
          <p:nvSpPr>
            <p:cNvPr id="29" name="Rounded Rectangle 28">
              <a:extLst>
                <a:ext uri="{FF2B5EF4-FFF2-40B4-BE49-F238E27FC236}">
                  <a16:creationId xmlns:a16="http://schemas.microsoft.com/office/drawing/2014/main" id="{0E1FD53B-8AAB-C94F-93CA-9CB795BE4D3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739A0F43-255A-D44B-89A0-79D4EA1C796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0600AD2E-13A9-9340-9847-7692E936B30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2C2259E-7E9A-D64B-9B04-23D801B3A0E2}"/>
              </a:ext>
            </a:extLst>
          </p:cNvPr>
          <p:cNvGrpSpPr/>
          <p:nvPr/>
        </p:nvGrpSpPr>
        <p:grpSpPr>
          <a:xfrm>
            <a:off x="10645003" y="2371265"/>
            <a:ext cx="947907" cy="180383"/>
            <a:chOff x="8784672" y="5474183"/>
            <a:chExt cx="1031232" cy="201548"/>
          </a:xfrm>
        </p:grpSpPr>
        <p:sp>
          <p:nvSpPr>
            <p:cNvPr id="33" name="Rounded Rectangle 32">
              <a:extLst>
                <a:ext uri="{FF2B5EF4-FFF2-40B4-BE49-F238E27FC236}">
                  <a16:creationId xmlns:a16="http://schemas.microsoft.com/office/drawing/2014/main" id="{D034E2FD-D4DB-204D-A21B-07415612B8D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2AF9B07A-9420-B248-9BD3-F538E2D9E86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09BC288-F13C-3E4B-A1E7-CC7F7FD9FBF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E9B1F162-0B08-E74C-85F0-4B881BA3D0A6}"/>
              </a:ext>
            </a:extLst>
          </p:cNvPr>
          <p:cNvGrpSpPr/>
          <p:nvPr/>
        </p:nvGrpSpPr>
        <p:grpSpPr>
          <a:xfrm>
            <a:off x="10645003" y="4964348"/>
            <a:ext cx="947907" cy="180383"/>
            <a:chOff x="8784672" y="5474183"/>
            <a:chExt cx="1031232" cy="201548"/>
          </a:xfrm>
        </p:grpSpPr>
        <p:sp>
          <p:nvSpPr>
            <p:cNvPr id="38" name="Rounded Rectangle 37">
              <a:extLst>
                <a:ext uri="{FF2B5EF4-FFF2-40B4-BE49-F238E27FC236}">
                  <a16:creationId xmlns:a16="http://schemas.microsoft.com/office/drawing/2014/main" id="{A4E08FCF-9349-0A4E-A152-758D05422EB5}"/>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595C56A7-9686-F349-B02F-88C882AC8F6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41A3232B-9737-A54F-A0A0-9DF0E6A7EA6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D0C5003-6F76-A14B-B0E9-9F3A0E38EC6E}"/>
              </a:ext>
            </a:extLst>
          </p:cNvPr>
          <p:cNvGrpSpPr/>
          <p:nvPr/>
        </p:nvGrpSpPr>
        <p:grpSpPr>
          <a:xfrm>
            <a:off x="10645003" y="5288080"/>
            <a:ext cx="947907" cy="180383"/>
            <a:chOff x="8784672" y="5474183"/>
            <a:chExt cx="1031232" cy="201548"/>
          </a:xfrm>
        </p:grpSpPr>
        <p:sp>
          <p:nvSpPr>
            <p:cNvPr id="42" name="Rounded Rectangle 41">
              <a:extLst>
                <a:ext uri="{FF2B5EF4-FFF2-40B4-BE49-F238E27FC236}">
                  <a16:creationId xmlns:a16="http://schemas.microsoft.com/office/drawing/2014/main" id="{C75D08EA-8ED8-DA41-8778-BD6610DB5AF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48EE80E8-2C1E-CA4D-AE76-AA542B73A92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4A477503-504A-344D-81A3-497B1EE98B5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7305354-62A7-054E-8493-FDE43A9E8995}"/>
              </a:ext>
            </a:extLst>
          </p:cNvPr>
          <p:cNvGrpSpPr/>
          <p:nvPr/>
        </p:nvGrpSpPr>
        <p:grpSpPr>
          <a:xfrm>
            <a:off x="10645003" y="5602062"/>
            <a:ext cx="947907" cy="180383"/>
            <a:chOff x="8784672" y="5474183"/>
            <a:chExt cx="1031232" cy="201548"/>
          </a:xfrm>
        </p:grpSpPr>
        <p:sp>
          <p:nvSpPr>
            <p:cNvPr id="46" name="Rounded Rectangle 45">
              <a:extLst>
                <a:ext uri="{FF2B5EF4-FFF2-40B4-BE49-F238E27FC236}">
                  <a16:creationId xmlns:a16="http://schemas.microsoft.com/office/drawing/2014/main" id="{353B07D8-973B-8B40-A234-D25B5FFD67D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9E74C703-7EF5-AB4E-BBFA-65A2ED6789F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8AA53168-73BB-7C41-AE39-7D25040A7C19}"/>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31DAE9D4-458F-6C41-A2D9-2251CACAD04E}"/>
              </a:ext>
            </a:extLst>
          </p:cNvPr>
          <p:cNvGrpSpPr/>
          <p:nvPr/>
        </p:nvGrpSpPr>
        <p:grpSpPr>
          <a:xfrm>
            <a:off x="10645003" y="3665270"/>
            <a:ext cx="947907" cy="180383"/>
            <a:chOff x="8784672" y="5474183"/>
            <a:chExt cx="1031232" cy="201548"/>
          </a:xfrm>
        </p:grpSpPr>
        <p:sp>
          <p:nvSpPr>
            <p:cNvPr id="58" name="Rounded Rectangle 57">
              <a:extLst>
                <a:ext uri="{FF2B5EF4-FFF2-40B4-BE49-F238E27FC236}">
                  <a16:creationId xmlns:a16="http://schemas.microsoft.com/office/drawing/2014/main" id="{DD7BCEAA-BAD8-2844-9A07-7518137769E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91A8136D-5550-5644-B5CD-16E48673CF5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1CC9C12F-3799-8E40-B809-A405591755D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3C84694F-A91C-7D4D-B31B-3B007D191438}"/>
              </a:ext>
            </a:extLst>
          </p:cNvPr>
          <p:cNvGrpSpPr/>
          <p:nvPr/>
        </p:nvGrpSpPr>
        <p:grpSpPr>
          <a:xfrm>
            <a:off x="10645003" y="5916044"/>
            <a:ext cx="947907" cy="180383"/>
            <a:chOff x="8784672" y="5474183"/>
            <a:chExt cx="1031232" cy="201548"/>
          </a:xfrm>
        </p:grpSpPr>
        <p:sp>
          <p:nvSpPr>
            <p:cNvPr id="62" name="Rounded Rectangle 61">
              <a:extLst>
                <a:ext uri="{FF2B5EF4-FFF2-40B4-BE49-F238E27FC236}">
                  <a16:creationId xmlns:a16="http://schemas.microsoft.com/office/drawing/2014/main" id="{58E12404-A98A-EB49-B136-87E958C3F55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6E5B9403-A2B3-144B-8B2B-20AFDEE735C1}"/>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BE8DF9AB-8684-FC4B-B8EB-0F5339392CD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775344C1-B6CE-4BA2-B011-75E88680A3C6}"/>
              </a:ext>
            </a:extLst>
          </p:cNvPr>
          <p:cNvGrpSpPr/>
          <p:nvPr/>
        </p:nvGrpSpPr>
        <p:grpSpPr>
          <a:xfrm>
            <a:off x="10645002" y="3363643"/>
            <a:ext cx="947907" cy="180383"/>
            <a:chOff x="8784672" y="5474183"/>
            <a:chExt cx="1031232" cy="201548"/>
          </a:xfrm>
        </p:grpSpPr>
        <p:sp>
          <p:nvSpPr>
            <p:cNvPr id="50" name="Rounded Rectangle 32">
              <a:extLst>
                <a:ext uri="{FF2B5EF4-FFF2-40B4-BE49-F238E27FC236}">
                  <a16:creationId xmlns:a16="http://schemas.microsoft.com/office/drawing/2014/main" id="{34634827-8051-4FEB-B99D-AE4146E60AC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33">
              <a:extLst>
                <a:ext uri="{FF2B5EF4-FFF2-40B4-BE49-F238E27FC236}">
                  <a16:creationId xmlns:a16="http://schemas.microsoft.com/office/drawing/2014/main" id="{154DDE1F-71DC-4C32-B24F-D6ED1ABA553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35">
              <a:extLst>
                <a:ext uri="{FF2B5EF4-FFF2-40B4-BE49-F238E27FC236}">
                  <a16:creationId xmlns:a16="http://schemas.microsoft.com/office/drawing/2014/main" id="{D9932479-1DB2-413D-824D-C66CD844C3F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541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4128406770"/>
              </p:ext>
            </p:extLst>
          </p:nvPr>
        </p:nvGraphicFramePr>
        <p:xfrm>
          <a:off x="325821" y="987972"/>
          <a:ext cx="11457496" cy="3876220"/>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13</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Company Profiles</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de-DE" sz="1400" kern="1200" dirty="0">
                          <a:solidFill>
                            <a:srgbClr val="002060"/>
                          </a:solidFill>
                          <a:latin typeface="+mn-lt"/>
                          <a:ea typeface="+mn-ea"/>
                          <a:cs typeface="+mn-cs"/>
                        </a:rPr>
                        <a:t>Chevron Corporation.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ExxonMobil</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MODEC</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42580789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Petrobras</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2407588826"/>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Petronas</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405287436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SBM Offshore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7"/>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Shell </a:t>
                      </a:r>
                      <a:r>
                        <a:rPr lang="en-US" sz="1400" kern="1200" dirty="0" err="1">
                          <a:solidFill>
                            <a:srgbClr val="002060"/>
                          </a:solidFill>
                          <a:latin typeface="+mn-lt"/>
                          <a:ea typeface="+mn-ea"/>
                          <a:cs typeface="+mn-cs"/>
                        </a:rPr>
                        <a:t>Plc</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8"/>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Teekay</a:t>
                      </a:r>
                      <a:r>
                        <a:rPr lang="en-US" sz="1400" kern="1200" dirty="0">
                          <a:solidFill>
                            <a:srgbClr val="002060"/>
                          </a:solidFill>
                          <a:latin typeface="+mn-lt"/>
                          <a:ea typeface="+mn-ea"/>
                          <a:cs typeface="+mn-cs"/>
                        </a:rPr>
                        <a:t> Corporation</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0"/>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err="1">
                          <a:solidFill>
                            <a:srgbClr val="002060"/>
                          </a:solidFill>
                          <a:latin typeface="+mn-lt"/>
                          <a:ea typeface="+mn-ea"/>
                          <a:cs typeface="+mn-cs"/>
                        </a:rPr>
                        <a:t>Yinson</a:t>
                      </a:r>
                      <a:r>
                        <a:rPr lang="en-US" sz="1400" kern="1200" dirty="0">
                          <a:solidFill>
                            <a:srgbClr val="002060"/>
                          </a:solidFill>
                          <a:latin typeface="+mn-lt"/>
                          <a:ea typeface="+mn-ea"/>
                          <a:cs typeface="+mn-cs"/>
                        </a:rPr>
                        <a:t> Holdings </a:t>
                      </a:r>
                      <a:r>
                        <a:rPr lang="en-US" sz="1400" kern="1200" dirty="0" err="1">
                          <a:solidFill>
                            <a:srgbClr val="002060"/>
                          </a:solidFill>
                          <a:latin typeface="+mn-lt"/>
                          <a:ea typeface="+mn-ea"/>
                          <a:cs typeface="+mn-cs"/>
                        </a:rPr>
                        <a:t>Berhad</a:t>
                      </a:r>
                      <a:endParaRPr lang="en-US" sz="1400" kern="1200" dirty="0">
                        <a:solidFill>
                          <a:srgbClr val="002060"/>
                        </a:solidFill>
                        <a:latin typeface="+mn-lt"/>
                        <a:ea typeface="+mn-ea"/>
                        <a:cs typeface="+mn-cs"/>
                      </a:endParaRP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11"/>
                  </a:ext>
                </a:extLst>
              </a:tr>
              <a:tr h="320566">
                <a:tc>
                  <a:txBody>
                    <a:bodyPr/>
                    <a:lstStyle/>
                    <a:p>
                      <a:pPr marL="457200" marR="0" lvl="1"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400" i="1" kern="1200" dirty="0">
                          <a:solidFill>
                            <a:srgbClr val="FF0000"/>
                          </a:solidFill>
                          <a:latin typeface="+mn-lt"/>
                          <a:ea typeface="+mn-ea"/>
                          <a:cs typeface="+mn-cs"/>
                        </a:rPr>
                        <a:t>LIST NOT EXHAUSTIVE</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10009"/>
                  </a:ext>
                </a:extLst>
              </a:tr>
            </a:tbl>
          </a:graphicData>
        </a:graphic>
      </p:graphicFrame>
      <p:grpSp>
        <p:nvGrpSpPr>
          <p:cNvPr id="50" name="Group 49">
            <a:extLst>
              <a:ext uri="{FF2B5EF4-FFF2-40B4-BE49-F238E27FC236}">
                <a16:creationId xmlns:a16="http://schemas.microsoft.com/office/drawing/2014/main" id="{19E76D52-4927-47AB-890D-01714526E5AA}"/>
              </a:ext>
            </a:extLst>
          </p:cNvPr>
          <p:cNvGrpSpPr/>
          <p:nvPr/>
        </p:nvGrpSpPr>
        <p:grpSpPr>
          <a:xfrm>
            <a:off x="10645003" y="1730006"/>
            <a:ext cx="947907" cy="180383"/>
            <a:chOff x="8784672" y="5474183"/>
            <a:chExt cx="1031232" cy="201548"/>
          </a:xfrm>
        </p:grpSpPr>
        <p:sp>
          <p:nvSpPr>
            <p:cNvPr id="51" name="Rounded Rectangle 65">
              <a:extLst>
                <a:ext uri="{FF2B5EF4-FFF2-40B4-BE49-F238E27FC236}">
                  <a16:creationId xmlns:a16="http://schemas.microsoft.com/office/drawing/2014/main" id="{72C08D80-6D20-42A3-A03A-6E75A98119D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66">
              <a:extLst>
                <a:ext uri="{FF2B5EF4-FFF2-40B4-BE49-F238E27FC236}">
                  <a16:creationId xmlns:a16="http://schemas.microsoft.com/office/drawing/2014/main" id="{E5E0491F-E83E-408D-898B-8E85A3E7B38D}"/>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67">
              <a:extLst>
                <a:ext uri="{FF2B5EF4-FFF2-40B4-BE49-F238E27FC236}">
                  <a16:creationId xmlns:a16="http://schemas.microsoft.com/office/drawing/2014/main" id="{97C80D18-65C2-48CB-B504-F49F6B90B7E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904005A9-0332-4D67-853A-5D2D6C173035}"/>
              </a:ext>
            </a:extLst>
          </p:cNvPr>
          <p:cNvGrpSpPr/>
          <p:nvPr/>
        </p:nvGrpSpPr>
        <p:grpSpPr>
          <a:xfrm>
            <a:off x="10645003" y="2045199"/>
            <a:ext cx="947907" cy="180383"/>
            <a:chOff x="8784672" y="5474183"/>
            <a:chExt cx="1031232" cy="201548"/>
          </a:xfrm>
        </p:grpSpPr>
        <p:sp>
          <p:nvSpPr>
            <p:cNvPr id="55" name="Rounded Rectangle 69">
              <a:extLst>
                <a:ext uri="{FF2B5EF4-FFF2-40B4-BE49-F238E27FC236}">
                  <a16:creationId xmlns:a16="http://schemas.microsoft.com/office/drawing/2014/main" id="{68445F14-2911-48CC-9E39-089DCC676965}"/>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70">
              <a:extLst>
                <a:ext uri="{FF2B5EF4-FFF2-40B4-BE49-F238E27FC236}">
                  <a16:creationId xmlns:a16="http://schemas.microsoft.com/office/drawing/2014/main" id="{380FED65-9384-438C-947E-7E56DEA8D4D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71">
              <a:extLst>
                <a:ext uri="{FF2B5EF4-FFF2-40B4-BE49-F238E27FC236}">
                  <a16:creationId xmlns:a16="http://schemas.microsoft.com/office/drawing/2014/main" id="{CFB273F5-8DEA-4FDC-8D39-B45D62F4FC9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5D3A49C1-F3EB-4C7E-8042-498218ED32CF}"/>
              </a:ext>
            </a:extLst>
          </p:cNvPr>
          <p:cNvGrpSpPr/>
          <p:nvPr/>
        </p:nvGrpSpPr>
        <p:grpSpPr>
          <a:xfrm>
            <a:off x="10645003" y="2692294"/>
            <a:ext cx="947907" cy="180383"/>
            <a:chOff x="8784672" y="5474183"/>
            <a:chExt cx="1031232" cy="201548"/>
          </a:xfrm>
        </p:grpSpPr>
        <p:sp>
          <p:nvSpPr>
            <p:cNvPr id="59" name="Rounded Rectangle 73">
              <a:extLst>
                <a:ext uri="{FF2B5EF4-FFF2-40B4-BE49-F238E27FC236}">
                  <a16:creationId xmlns:a16="http://schemas.microsoft.com/office/drawing/2014/main" id="{F052C0A9-5C2B-4C7F-8318-343AA3EE379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74">
              <a:extLst>
                <a:ext uri="{FF2B5EF4-FFF2-40B4-BE49-F238E27FC236}">
                  <a16:creationId xmlns:a16="http://schemas.microsoft.com/office/drawing/2014/main" id="{5461C79D-21F5-4C7A-A2CB-3B5D472CE17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75">
              <a:extLst>
                <a:ext uri="{FF2B5EF4-FFF2-40B4-BE49-F238E27FC236}">
                  <a16:creationId xmlns:a16="http://schemas.microsoft.com/office/drawing/2014/main" id="{C1A4B8D6-E453-472B-B946-854EF35D261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3594F935-7089-4843-850E-6621B45C6C8A}"/>
              </a:ext>
            </a:extLst>
          </p:cNvPr>
          <p:cNvGrpSpPr/>
          <p:nvPr/>
        </p:nvGrpSpPr>
        <p:grpSpPr>
          <a:xfrm>
            <a:off x="10645003" y="2371265"/>
            <a:ext cx="947907" cy="180383"/>
            <a:chOff x="8784672" y="5474183"/>
            <a:chExt cx="1031232" cy="201548"/>
          </a:xfrm>
        </p:grpSpPr>
        <p:sp>
          <p:nvSpPr>
            <p:cNvPr id="71" name="Rounded Rectangle 85">
              <a:extLst>
                <a:ext uri="{FF2B5EF4-FFF2-40B4-BE49-F238E27FC236}">
                  <a16:creationId xmlns:a16="http://schemas.microsoft.com/office/drawing/2014/main" id="{D9E487AA-9E2A-407B-8F63-FF8247F0E8A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86">
              <a:extLst>
                <a:ext uri="{FF2B5EF4-FFF2-40B4-BE49-F238E27FC236}">
                  <a16:creationId xmlns:a16="http://schemas.microsoft.com/office/drawing/2014/main" id="{CCE70C6F-82FC-4BB9-9882-789EB78C87B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87">
              <a:extLst>
                <a:ext uri="{FF2B5EF4-FFF2-40B4-BE49-F238E27FC236}">
                  <a16:creationId xmlns:a16="http://schemas.microsoft.com/office/drawing/2014/main" id="{24794CC4-78FE-454D-ABF4-2EEC7A21C2C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9C45B850-2E66-439A-8A2C-9254A402F62E}"/>
              </a:ext>
            </a:extLst>
          </p:cNvPr>
          <p:cNvGrpSpPr/>
          <p:nvPr/>
        </p:nvGrpSpPr>
        <p:grpSpPr>
          <a:xfrm>
            <a:off x="10645003" y="3019940"/>
            <a:ext cx="947907" cy="180383"/>
            <a:chOff x="8784672" y="5474183"/>
            <a:chExt cx="1031232" cy="201548"/>
          </a:xfrm>
        </p:grpSpPr>
        <p:sp>
          <p:nvSpPr>
            <p:cNvPr id="75"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C45B850-2E66-439A-8A2C-9254A402F62E}"/>
              </a:ext>
            </a:extLst>
          </p:cNvPr>
          <p:cNvGrpSpPr/>
          <p:nvPr/>
        </p:nvGrpSpPr>
        <p:grpSpPr>
          <a:xfrm>
            <a:off x="10642855" y="3339767"/>
            <a:ext cx="947907" cy="180383"/>
            <a:chOff x="8784672" y="5474183"/>
            <a:chExt cx="1031232" cy="201548"/>
          </a:xfrm>
        </p:grpSpPr>
        <p:sp>
          <p:nvSpPr>
            <p:cNvPr id="25"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C45B850-2E66-439A-8A2C-9254A402F62E}"/>
              </a:ext>
            </a:extLst>
          </p:cNvPr>
          <p:cNvGrpSpPr/>
          <p:nvPr/>
        </p:nvGrpSpPr>
        <p:grpSpPr>
          <a:xfrm>
            <a:off x="10640707" y="3659594"/>
            <a:ext cx="947907" cy="180383"/>
            <a:chOff x="8784672" y="5474183"/>
            <a:chExt cx="1031232" cy="201548"/>
          </a:xfrm>
        </p:grpSpPr>
        <p:sp>
          <p:nvSpPr>
            <p:cNvPr id="29"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C45B850-2E66-439A-8A2C-9254A402F62E}"/>
              </a:ext>
            </a:extLst>
          </p:cNvPr>
          <p:cNvGrpSpPr/>
          <p:nvPr/>
        </p:nvGrpSpPr>
        <p:grpSpPr>
          <a:xfrm>
            <a:off x="10638559" y="3979421"/>
            <a:ext cx="947907" cy="180383"/>
            <a:chOff x="8784672" y="5474183"/>
            <a:chExt cx="1031232" cy="201548"/>
          </a:xfrm>
        </p:grpSpPr>
        <p:sp>
          <p:nvSpPr>
            <p:cNvPr id="33"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C45B850-2E66-439A-8A2C-9254A402F62E}"/>
              </a:ext>
            </a:extLst>
          </p:cNvPr>
          <p:cNvGrpSpPr/>
          <p:nvPr/>
        </p:nvGrpSpPr>
        <p:grpSpPr>
          <a:xfrm>
            <a:off x="10649290" y="4299248"/>
            <a:ext cx="947907" cy="180383"/>
            <a:chOff x="8784672" y="5474183"/>
            <a:chExt cx="1031232" cy="201548"/>
          </a:xfrm>
        </p:grpSpPr>
        <p:sp>
          <p:nvSpPr>
            <p:cNvPr id="38"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C45B850-2E66-439A-8A2C-9254A402F62E}"/>
              </a:ext>
            </a:extLst>
          </p:cNvPr>
          <p:cNvGrpSpPr/>
          <p:nvPr/>
        </p:nvGrpSpPr>
        <p:grpSpPr>
          <a:xfrm>
            <a:off x="10647142" y="4606196"/>
            <a:ext cx="947907" cy="180383"/>
            <a:chOff x="8784672" y="5474183"/>
            <a:chExt cx="1031232" cy="201548"/>
          </a:xfrm>
        </p:grpSpPr>
        <p:sp>
          <p:nvSpPr>
            <p:cNvPr id="42" name="Rounded Rectangle 89">
              <a:extLst>
                <a:ext uri="{FF2B5EF4-FFF2-40B4-BE49-F238E27FC236}">
                  <a16:creationId xmlns:a16="http://schemas.microsoft.com/office/drawing/2014/main" id="{37F88085-4746-48FB-B068-FE0EE22D7FA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90">
              <a:extLst>
                <a:ext uri="{FF2B5EF4-FFF2-40B4-BE49-F238E27FC236}">
                  <a16:creationId xmlns:a16="http://schemas.microsoft.com/office/drawing/2014/main" id="{F1AB896C-BA0F-4941-B50F-392A2CC23EC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1">
              <a:extLst>
                <a:ext uri="{FF2B5EF4-FFF2-40B4-BE49-F238E27FC236}">
                  <a16:creationId xmlns:a16="http://schemas.microsoft.com/office/drawing/2014/main" id="{38E1B959-819F-45A1-AFD1-BB10594A4E8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2755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4046243182"/>
              </p:ext>
            </p:extLst>
          </p:nvPr>
        </p:nvGraphicFramePr>
        <p:xfrm>
          <a:off x="325821" y="987972"/>
          <a:ext cx="11457496" cy="1632258"/>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600" b="1" kern="1200" dirty="0">
                          <a:solidFill>
                            <a:schemeClr val="bg1"/>
                          </a:solidFill>
                          <a:latin typeface="+mn-lt"/>
                          <a:ea typeface="+mn-ea"/>
                          <a:cs typeface="+mn-cs"/>
                        </a:rPr>
                        <a:t>Section 14</a:t>
                      </a:r>
                    </a:p>
                  </a:txBody>
                  <a:tcP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600" b="1" kern="1200" dirty="0">
                          <a:solidFill>
                            <a:srgbClr val="002060"/>
                          </a:solidFill>
                          <a:latin typeface="+mn-lt"/>
                          <a:ea typeface="+mn-ea"/>
                          <a:cs typeface="+mn-cs"/>
                        </a:rPr>
                        <a:t>Global </a:t>
                      </a:r>
                      <a:r>
                        <a:rPr lang="en-US" sz="1600" b="1" dirty="0">
                          <a:solidFill>
                            <a:srgbClr val="002060"/>
                          </a:solidFill>
                        </a:rPr>
                        <a:t>Floating Production Storage and Offloading (FPSO) </a:t>
                      </a:r>
                      <a:r>
                        <a:rPr lang="en-US" sz="1600" b="1" kern="1200" dirty="0">
                          <a:solidFill>
                            <a:srgbClr val="002060"/>
                          </a:solidFill>
                          <a:latin typeface="+mn-lt"/>
                          <a:ea typeface="+mn-ea"/>
                          <a:cs typeface="+mn-cs"/>
                        </a:rPr>
                        <a:t>Market – DataM</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Appendix</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About Us and Services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Contact Us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03279924"/>
                  </a:ext>
                </a:extLst>
              </a:tr>
            </a:tbl>
          </a:graphicData>
        </a:graphic>
      </p:graphicFrame>
      <p:sp>
        <p:nvSpPr>
          <p:cNvPr id="45" name="TextBox 44">
            <a:extLst>
              <a:ext uri="{FF2B5EF4-FFF2-40B4-BE49-F238E27FC236}">
                <a16:creationId xmlns:a16="http://schemas.microsoft.com/office/drawing/2014/main" id="{4305615A-9F2A-CE4C-9659-72347D44342D}"/>
              </a:ext>
            </a:extLst>
          </p:cNvPr>
          <p:cNvSpPr txBox="1"/>
          <p:nvPr/>
        </p:nvSpPr>
        <p:spPr>
          <a:xfrm>
            <a:off x="325821" y="5812531"/>
            <a:ext cx="10945505" cy="523220"/>
          </a:xfrm>
          <a:prstGeom prst="rect">
            <a:avLst/>
          </a:prstGeom>
          <a:noFill/>
        </p:spPr>
        <p:txBody>
          <a:bodyPr wrap="square" rtlCol="0">
            <a:spAutoFit/>
          </a:bodyPr>
          <a:lstStyle/>
          <a:p>
            <a:r>
              <a:rPr lang="en-US" sz="1400" i="1" dirty="0">
                <a:solidFill>
                  <a:srgbClr val="002060"/>
                </a:solidFill>
              </a:rPr>
              <a:t>Note:</a:t>
            </a:r>
          </a:p>
          <a:p>
            <a:r>
              <a:rPr lang="en-US" sz="1400" i="1" dirty="0">
                <a:solidFill>
                  <a:srgbClr val="002060"/>
                </a:solidFill>
              </a:rPr>
              <a:t>“*” indicates the similar breakdown for rest of the segmentation in the scope</a:t>
            </a:r>
          </a:p>
        </p:txBody>
      </p:sp>
      <p:sp>
        <p:nvSpPr>
          <p:cNvPr id="8" name="Rounded Rectangle 6">
            <a:extLst>
              <a:ext uri="{FF2B5EF4-FFF2-40B4-BE49-F238E27FC236}">
                <a16:creationId xmlns:a16="http://schemas.microsoft.com/office/drawing/2014/main" id="{6154EF40-0783-4B9D-AB7D-4CA86EDFF08A}"/>
              </a:ext>
            </a:extLst>
          </p:cNvPr>
          <p:cNvSpPr/>
          <p:nvPr/>
        </p:nvSpPr>
        <p:spPr>
          <a:xfrm>
            <a:off x="11397860" y="1740545"/>
            <a:ext cx="195039" cy="180383"/>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0">
            <a:extLst>
              <a:ext uri="{FF2B5EF4-FFF2-40B4-BE49-F238E27FC236}">
                <a16:creationId xmlns:a16="http://schemas.microsoft.com/office/drawing/2014/main" id="{7FFC99B1-1101-4044-BA9D-BFC4EB0EB5B9}"/>
              </a:ext>
            </a:extLst>
          </p:cNvPr>
          <p:cNvSpPr/>
          <p:nvPr/>
        </p:nvSpPr>
        <p:spPr>
          <a:xfrm>
            <a:off x="11397860" y="2074381"/>
            <a:ext cx="195039" cy="180383"/>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14">
            <a:extLst>
              <a:ext uri="{FF2B5EF4-FFF2-40B4-BE49-F238E27FC236}">
                <a16:creationId xmlns:a16="http://schemas.microsoft.com/office/drawing/2014/main" id="{879A1917-94AF-43BA-8CAC-A7C29762700F}"/>
              </a:ext>
            </a:extLst>
          </p:cNvPr>
          <p:cNvSpPr/>
          <p:nvPr/>
        </p:nvSpPr>
        <p:spPr>
          <a:xfrm>
            <a:off x="11397860" y="2389574"/>
            <a:ext cx="195039" cy="180383"/>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18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1		Global Floating Production Storage and Offloading (FPSO) Market Value, By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2		Global Floating Production Storage and Offloading (FPSO) Market Value, By Carrier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3		Global Floating Production Storage and Offloading (FPSO) Market Value, By Depth,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4		Global Floating Production Storage and Offloading (FPSO) Market Value, By Hull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5		Global Floating Production Storage and Offloading (FPSO) Market Value, By Region,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6		Global Floating Production Storage and Offloading (FPSO) Market Value, By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7		Global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8		Global Floating Production Storage and Offloading (FPSO) Market Value, By Carrier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9		Global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10		Global Floating Production Storage and Offloading (FPSO) Market Value, By Depth,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11		Global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12		Global Floating Production Storage and Offloading (FPSO) Market Value, By Hull Type,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13		Global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14		Global Floating Production Storage and Offloading (FPSO) Market Value, By Region, 2022, 2026 &amp; 2030 (US$ Million)</a:t>
            </a:r>
          </a:p>
          <a:p>
            <a:pPr marL="285750" indent="-285750" algn="just">
              <a:lnSpc>
                <a:spcPct val="150000"/>
              </a:lnSpc>
              <a:buFont typeface="Wingdings" panose="05000000000000000000" pitchFamily="2" charset="2"/>
              <a:buChar char="Ø"/>
            </a:pPr>
            <a:r>
              <a:rPr lang="en-US" sz="1400" dirty="0">
                <a:solidFill>
                  <a:srgbClr val="002060"/>
                </a:solidFill>
              </a:rPr>
              <a:t>Table 15		Global Floating Production Storage and Offloading (FPSO) Market Value, By Region, 2021-2030 (US$ Million)</a:t>
            </a:r>
          </a:p>
        </p:txBody>
      </p:sp>
    </p:spTree>
    <p:extLst>
      <p:ext uri="{BB962C8B-B14F-4D97-AF65-F5344CB8AC3E}">
        <p14:creationId xmlns:p14="http://schemas.microsoft.com/office/powerpoint/2010/main" val="398384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16		North America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17		North America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18		North America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19		North America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20		North America Floating Production Storage and Offloading (FPSO) Market Value, By Country,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21		South America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22		South America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23		South America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24		South America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25		South America Floating Production Storage and Offloading (FPSO) Market Value, By Country,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26		Europe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27		Europe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28		Europe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29		Europe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30		Europe Floating Production Storage and Offloading (FPSO) Market Value, By Country, 2021-2030 (US$ Million)</a:t>
            </a:r>
          </a:p>
        </p:txBody>
      </p:sp>
    </p:spTree>
    <p:extLst>
      <p:ext uri="{BB962C8B-B14F-4D97-AF65-F5344CB8AC3E}">
        <p14:creationId xmlns:p14="http://schemas.microsoft.com/office/powerpoint/2010/main" val="2863285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3582637426"/>
              </p:ext>
            </p:extLst>
          </p:nvPr>
        </p:nvGraphicFramePr>
        <p:xfrm>
          <a:off x="325821" y="987972"/>
          <a:ext cx="11457496" cy="4576208"/>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Methodology and Scope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dirty="0">
                          <a:solidFill>
                            <a:srgbClr val="002060"/>
                          </a:solidFill>
                        </a:rPr>
                        <a:t>Research methodology</a:t>
                      </a:r>
                      <a:endParaRPr lang="en-US" sz="1400" b="0" dirty="0">
                        <a:solidFill>
                          <a:srgbClr val="002060"/>
                        </a:solidFill>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742950" lvl="1" indent="-285750" algn="l">
                        <a:lnSpc>
                          <a:spcPct val="100000"/>
                        </a:lnSpc>
                        <a:buFont typeface="Wingdings" pitchFamily="2" charset="2"/>
                        <a:buChar char="§"/>
                      </a:pPr>
                      <a:r>
                        <a:rPr lang="en-US" sz="1400" dirty="0">
                          <a:solidFill>
                            <a:srgbClr val="002060"/>
                          </a:solidFill>
                        </a:rPr>
                        <a:t>Scope of the Report</a:t>
                      </a:r>
                      <a:endParaRPr lang="en-US" sz="1400" b="0" dirty="0">
                        <a:solidFill>
                          <a:srgbClr val="002060"/>
                        </a:solidFill>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27555695"/>
                  </a:ext>
                </a:extLst>
              </a:tr>
              <a:tr h="320566">
                <a:tc>
                  <a:txBody>
                    <a:bodyPr/>
                    <a:lstStyle/>
                    <a:p>
                      <a:pPr algn="l">
                        <a:lnSpc>
                          <a:spcPct val="100000"/>
                        </a:lnSpc>
                      </a:pPr>
                      <a:r>
                        <a:rPr lang="en-US" sz="1600" b="1" dirty="0">
                          <a:solidFill>
                            <a:schemeClr val="bg1"/>
                          </a:solidFill>
                        </a:rPr>
                        <a:t>Section 2</a:t>
                      </a: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2090355028"/>
                  </a:ext>
                </a:extLst>
              </a:tr>
              <a:tr h="320566">
                <a:tc>
                  <a:txBody>
                    <a:bodyPr/>
                    <a:lstStyle/>
                    <a:p>
                      <a:pPr marL="0" algn="l" defTabSz="914400" rtl="0" eaLnBrk="1" latinLnBrk="0" hangingPunct="1">
                        <a:lnSpc>
                          <a:spcPct val="100000"/>
                        </a:lnSpc>
                      </a:pPr>
                      <a:r>
                        <a:rPr lang="en-US" sz="1600" b="1" kern="1200" dirty="0">
                          <a:solidFill>
                            <a:srgbClr val="002060"/>
                          </a:solidFill>
                          <a:latin typeface="+mn-lt"/>
                          <a:ea typeface="+mn-ea"/>
                          <a:cs typeface="+mn-cs"/>
                        </a:rPr>
                        <a:t>Global </a:t>
                      </a:r>
                      <a:r>
                        <a:rPr lang="en-US" sz="1600" b="1" dirty="0">
                          <a:solidFill>
                            <a:srgbClr val="002060"/>
                          </a:solidFill>
                        </a:rPr>
                        <a:t>Floating Production Storage and Offloading (FPSO) </a:t>
                      </a:r>
                      <a:r>
                        <a:rPr lang="en-US" sz="1600" b="1" kern="1200" dirty="0">
                          <a:solidFill>
                            <a:srgbClr val="002060"/>
                          </a:solidFill>
                          <a:latin typeface="+mn-lt"/>
                          <a:ea typeface="+mn-ea"/>
                          <a:cs typeface="+mn-cs"/>
                        </a:rPr>
                        <a:t>Market Definition and Overview</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425807894"/>
                  </a:ext>
                </a:extLst>
              </a:tr>
              <a:tr h="320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dirty="0">
                        <a:solidFill>
                          <a:srgbClr val="002060"/>
                        </a:solidFill>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475755869"/>
                  </a:ext>
                </a:extLst>
              </a:tr>
              <a:tr h="320566">
                <a:tc>
                  <a:txBody>
                    <a:bodyPr/>
                    <a:lstStyle/>
                    <a:p>
                      <a:pPr algn="l">
                        <a:lnSpc>
                          <a:spcPct val="100000"/>
                        </a:lnSpc>
                      </a:pPr>
                      <a:r>
                        <a:rPr lang="en-US" sz="1600" b="1" dirty="0">
                          <a:solidFill>
                            <a:schemeClr val="bg1"/>
                          </a:solidFill>
                        </a:rPr>
                        <a:t>Section 3</a:t>
                      </a: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3441383446"/>
                  </a:ext>
                </a:extLst>
              </a:tr>
              <a:tr h="320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002060"/>
                          </a:solidFill>
                          <a:latin typeface="+mn-lt"/>
                          <a:ea typeface="+mn-ea"/>
                          <a:cs typeface="+mn-cs"/>
                        </a:rPr>
                        <a:t>Global </a:t>
                      </a:r>
                      <a:r>
                        <a:rPr lang="en-US" sz="1600" b="1" dirty="0">
                          <a:solidFill>
                            <a:srgbClr val="002060"/>
                          </a:solidFill>
                        </a:rPr>
                        <a:t>Floating Production Storage and Offloading (FPSO) </a:t>
                      </a:r>
                      <a:r>
                        <a:rPr lang="en-US" sz="1600" b="1" kern="1200" dirty="0">
                          <a:solidFill>
                            <a:srgbClr val="002060"/>
                          </a:solidFill>
                          <a:latin typeface="+mn-lt"/>
                          <a:ea typeface="+mn-ea"/>
                          <a:cs typeface="+mn-cs"/>
                        </a:rPr>
                        <a:t>Market – Executive Summary</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837274029"/>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Snippet by Type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75150752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Snippet by </a:t>
                      </a:r>
                      <a:r>
                        <a:rPr lang="en-US" sz="1400" kern="1200" baseline="0" dirty="0">
                          <a:solidFill>
                            <a:srgbClr val="002060"/>
                          </a:solidFill>
                          <a:latin typeface="+mn-lt"/>
                          <a:ea typeface="+mn-ea"/>
                          <a:cs typeface="+mn-cs"/>
                        </a:rPr>
                        <a:t>Carrier Type</a:t>
                      </a:r>
                      <a:endParaRPr lang="en-US" sz="1400" kern="1200" dirty="0">
                        <a:solidFill>
                          <a:srgbClr val="002060"/>
                        </a:solidFill>
                        <a:latin typeface="+mn-lt"/>
                        <a:ea typeface="+mn-ea"/>
                        <a:cs typeface="+mn-cs"/>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0"/>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Snippet by </a:t>
                      </a:r>
                      <a:r>
                        <a:rPr lang="en-US" sz="1400" kern="1200" baseline="0" dirty="0">
                          <a:solidFill>
                            <a:srgbClr val="002060"/>
                          </a:solidFill>
                          <a:latin typeface="+mn-lt"/>
                          <a:ea typeface="+mn-ea"/>
                          <a:cs typeface="+mn-cs"/>
                        </a:rPr>
                        <a:t>Depth</a:t>
                      </a:r>
                      <a:endParaRPr lang="en-US" sz="1400" kern="1200" dirty="0">
                        <a:solidFill>
                          <a:srgbClr val="002060"/>
                        </a:solidFill>
                        <a:latin typeface="+mn-lt"/>
                        <a:ea typeface="+mn-ea"/>
                        <a:cs typeface="+mn-cs"/>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Snippet by Hull</a:t>
                      </a:r>
                      <a:r>
                        <a:rPr lang="en-US" sz="1400" kern="1200" baseline="0" dirty="0">
                          <a:solidFill>
                            <a:srgbClr val="002060"/>
                          </a:solidFill>
                          <a:latin typeface="+mn-lt"/>
                          <a:ea typeface="+mn-ea"/>
                          <a:cs typeface="+mn-cs"/>
                        </a:rPr>
                        <a:t> Type</a:t>
                      </a:r>
                      <a:endParaRPr lang="en-US" sz="1400" kern="1200" dirty="0">
                        <a:solidFill>
                          <a:srgbClr val="002060"/>
                        </a:solidFill>
                        <a:latin typeface="+mn-lt"/>
                        <a:ea typeface="+mn-ea"/>
                        <a:cs typeface="+mn-cs"/>
                      </a:endParaRP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2"/>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Snippet by Region</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3"/>
                  </a:ext>
                </a:extLst>
              </a:tr>
            </a:tbl>
          </a:graphicData>
        </a:graphic>
      </p:graphicFrame>
      <p:grpSp>
        <p:nvGrpSpPr>
          <p:cNvPr id="4" name="Group 3">
            <a:extLst>
              <a:ext uri="{FF2B5EF4-FFF2-40B4-BE49-F238E27FC236}">
                <a16:creationId xmlns:a16="http://schemas.microsoft.com/office/drawing/2014/main" id="{A144698B-A077-184A-B042-98282309F66B}"/>
              </a:ext>
            </a:extLst>
          </p:cNvPr>
          <p:cNvGrpSpPr/>
          <p:nvPr/>
        </p:nvGrpSpPr>
        <p:grpSpPr>
          <a:xfrm>
            <a:off x="10645003" y="1396170"/>
            <a:ext cx="947907" cy="180383"/>
            <a:chOff x="8784672" y="5474183"/>
            <a:chExt cx="1031232" cy="201548"/>
          </a:xfrm>
        </p:grpSpPr>
        <p:sp>
          <p:nvSpPr>
            <p:cNvPr id="20" name="Rounded Rectangle 19">
              <a:extLst>
                <a:ext uri="{FF2B5EF4-FFF2-40B4-BE49-F238E27FC236}">
                  <a16:creationId xmlns:a16="http://schemas.microsoft.com/office/drawing/2014/main" id="{E2CFA0D4-DCC1-EF43-8748-76592111A64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93E5359-796E-0343-A4D3-349C78492E2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0D18E7D-C5ED-3140-B502-F4E259B5351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84C5F0E-9DC6-064C-8BF5-751E36362EDA}"/>
              </a:ext>
            </a:extLst>
          </p:cNvPr>
          <p:cNvGrpSpPr/>
          <p:nvPr/>
        </p:nvGrpSpPr>
        <p:grpSpPr>
          <a:xfrm>
            <a:off x="10645003" y="1731217"/>
            <a:ext cx="947907" cy="180383"/>
            <a:chOff x="8784672" y="5474183"/>
            <a:chExt cx="1031232" cy="201548"/>
          </a:xfrm>
        </p:grpSpPr>
        <p:sp>
          <p:nvSpPr>
            <p:cNvPr id="28" name="Rounded Rectangle 27">
              <a:extLst>
                <a:ext uri="{FF2B5EF4-FFF2-40B4-BE49-F238E27FC236}">
                  <a16:creationId xmlns:a16="http://schemas.microsoft.com/office/drawing/2014/main" id="{2F10F844-CD23-E845-BDDD-4913062E97B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C465B7F-7C81-7D46-B5E2-AC3C18B2641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662ED99F-0039-7846-B009-C672B680DBB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52DF8315-25CF-7B43-816B-7D5919C22BC6}"/>
              </a:ext>
            </a:extLst>
          </p:cNvPr>
          <p:cNvGrpSpPr/>
          <p:nvPr/>
        </p:nvGrpSpPr>
        <p:grpSpPr>
          <a:xfrm>
            <a:off x="10645003" y="2051462"/>
            <a:ext cx="947907" cy="180383"/>
            <a:chOff x="8784672" y="5474183"/>
            <a:chExt cx="1031232" cy="201548"/>
          </a:xfrm>
        </p:grpSpPr>
        <p:sp>
          <p:nvSpPr>
            <p:cNvPr id="32" name="Rounded Rectangle 31">
              <a:extLst>
                <a:ext uri="{FF2B5EF4-FFF2-40B4-BE49-F238E27FC236}">
                  <a16:creationId xmlns:a16="http://schemas.microsoft.com/office/drawing/2014/main" id="{F4C0C537-302C-4C49-B9CC-DE8A34E26BB3}"/>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DEAD5BB8-08BA-BF49-A8F3-D0A88C8D5D0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01FBFA4-804C-AB49-83D8-E0CF6D87BAB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4CFA277B-A929-DE41-9728-337CD90F8158}"/>
              </a:ext>
            </a:extLst>
          </p:cNvPr>
          <p:cNvGrpSpPr/>
          <p:nvPr/>
        </p:nvGrpSpPr>
        <p:grpSpPr>
          <a:xfrm>
            <a:off x="10645003" y="2709872"/>
            <a:ext cx="947907" cy="180383"/>
            <a:chOff x="8784672" y="5474183"/>
            <a:chExt cx="1031232" cy="201548"/>
          </a:xfrm>
        </p:grpSpPr>
        <p:sp>
          <p:nvSpPr>
            <p:cNvPr id="37" name="Rounded Rectangle 36">
              <a:extLst>
                <a:ext uri="{FF2B5EF4-FFF2-40B4-BE49-F238E27FC236}">
                  <a16:creationId xmlns:a16="http://schemas.microsoft.com/office/drawing/2014/main" id="{FC3C1358-2BDD-D04A-BF59-5E0AB786C9C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FADBB97-4726-D046-B945-1B7108CC09B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F6DC90BE-F82D-3A4F-80FB-D65F52DC4F2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A3835D6C-CDEF-2949-9CF1-0B700E1B490F}"/>
              </a:ext>
            </a:extLst>
          </p:cNvPr>
          <p:cNvGrpSpPr/>
          <p:nvPr/>
        </p:nvGrpSpPr>
        <p:grpSpPr>
          <a:xfrm>
            <a:off x="10645003" y="4031544"/>
            <a:ext cx="947907" cy="180383"/>
            <a:chOff x="8784672" y="5474183"/>
            <a:chExt cx="1031232" cy="201548"/>
          </a:xfrm>
        </p:grpSpPr>
        <p:sp>
          <p:nvSpPr>
            <p:cNvPr id="41" name="Rounded Rectangle 40">
              <a:extLst>
                <a:ext uri="{FF2B5EF4-FFF2-40B4-BE49-F238E27FC236}">
                  <a16:creationId xmlns:a16="http://schemas.microsoft.com/office/drawing/2014/main" id="{8AF56B63-68A2-2B42-B8A4-05BB7515FC7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40480A4E-4F5B-7E48-B174-FE87049568E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BA3DA695-4F36-9A42-B50F-32674C59A9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7AE91558-2EB2-164E-A0DA-08328AA4A640}"/>
              </a:ext>
            </a:extLst>
          </p:cNvPr>
          <p:cNvGrpSpPr/>
          <p:nvPr/>
        </p:nvGrpSpPr>
        <p:grpSpPr>
          <a:xfrm>
            <a:off x="10645003" y="4366591"/>
            <a:ext cx="947907" cy="180383"/>
            <a:chOff x="8784672" y="5474183"/>
            <a:chExt cx="1031232" cy="201548"/>
          </a:xfrm>
        </p:grpSpPr>
        <p:sp>
          <p:nvSpPr>
            <p:cNvPr id="45" name="Rounded Rectangle 44">
              <a:extLst>
                <a:ext uri="{FF2B5EF4-FFF2-40B4-BE49-F238E27FC236}">
                  <a16:creationId xmlns:a16="http://schemas.microsoft.com/office/drawing/2014/main" id="{A663353E-B6E8-2C4F-8169-488ACEAD3BF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E10302A9-0332-244B-B762-43690E3E27BE}"/>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C3AF0858-ECC6-234B-92CD-06528EB0F6C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80BE2049-63F4-1E4A-904F-AA46A39DA1A5}"/>
              </a:ext>
            </a:extLst>
          </p:cNvPr>
          <p:cNvGrpSpPr/>
          <p:nvPr/>
        </p:nvGrpSpPr>
        <p:grpSpPr>
          <a:xfrm rot="5400000">
            <a:off x="-32005" y="5983953"/>
            <a:ext cx="921775" cy="180383"/>
            <a:chOff x="8796814" y="5143217"/>
            <a:chExt cx="1002805" cy="201548"/>
          </a:xfrm>
        </p:grpSpPr>
        <p:sp>
          <p:nvSpPr>
            <p:cNvPr id="53" name="Rounded Rectangle 52">
              <a:extLst>
                <a:ext uri="{FF2B5EF4-FFF2-40B4-BE49-F238E27FC236}">
                  <a16:creationId xmlns:a16="http://schemas.microsoft.com/office/drawing/2014/main" id="{407E0926-CF96-6B41-B81C-F21B28F4BF9A}"/>
                </a:ext>
              </a:extLst>
            </p:cNvPr>
            <p:cNvSpPr/>
            <p:nvPr/>
          </p:nvSpPr>
          <p:spPr>
            <a:xfrm>
              <a:off x="8796814" y="5143217"/>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EA9BFFE0-EB5E-2A4A-B5CF-1503652E9EA4}"/>
                </a:ext>
              </a:extLst>
            </p:cNvPr>
            <p:cNvSpPr/>
            <p:nvPr/>
          </p:nvSpPr>
          <p:spPr>
            <a:xfrm>
              <a:off x="9189059" y="5143217"/>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ED9EA9B7-CBAB-9046-AD7F-D1573C9A1221}"/>
                </a:ext>
              </a:extLst>
            </p:cNvPr>
            <p:cNvSpPr/>
            <p:nvPr/>
          </p:nvSpPr>
          <p:spPr>
            <a:xfrm>
              <a:off x="9587435" y="5143217"/>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4D1B7F63-0D98-6047-B3B7-7318D2E99375}"/>
              </a:ext>
            </a:extLst>
          </p:cNvPr>
          <p:cNvSpPr/>
          <p:nvPr/>
        </p:nvSpPr>
        <p:spPr>
          <a:xfrm>
            <a:off x="750555" y="5589371"/>
            <a:ext cx="1392689" cy="307777"/>
          </a:xfrm>
          <a:prstGeom prst="rect">
            <a:avLst/>
          </a:prstGeom>
        </p:spPr>
        <p:txBody>
          <a:bodyPr wrap="none">
            <a:spAutoFit/>
          </a:bodyPr>
          <a:lstStyle/>
          <a:p>
            <a:r>
              <a:rPr lang="en-US" sz="1400" i="1" dirty="0">
                <a:solidFill>
                  <a:srgbClr val="002060"/>
                </a:solidFill>
              </a:rPr>
              <a:t>Primary Analysis</a:t>
            </a:r>
            <a:endParaRPr lang="en-GB" sz="1400" i="1" dirty="0">
              <a:solidFill>
                <a:srgbClr val="002060"/>
              </a:solidFill>
            </a:endParaRPr>
          </a:p>
        </p:txBody>
      </p:sp>
      <p:sp>
        <p:nvSpPr>
          <p:cNvPr id="57" name="Rectangle 56">
            <a:extLst>
              <a:ext uri="{FF2B5EF4-FFF2-40B4-BE49-F238E27FC236}">
                <a16:creationId xmlns:a16="http://schemas.microsoft.com/office/drawing/2014/main" id="{E38BD6F7-0BE9-284B-A733-DB9ABC45491B}"/>
              </a:ext>
            </a:extLst>
          </p:cNvPr>
          <p:cNvSpPr/>
          <p:nvPr/>
        </p:nvSpPr>
        <p:spPr>
          <a:xfrm>
            <a:off x="750555" y="5897028"/>
            <a:ext cx="1572354" cy="307777"/>
          </a:xfrm>
          <a:prstGeom prst="rect">
            <a:avLst/>
          </a:prstGeom>
        </p:spPr>
        <p:txBody>
          <a:bodyPr wrap="none">
            <a:spAutoFit/>
          </a:bodyPr>
          <a:lstStyle/>
          <a:p>
            <a:r>
              <a:rPr lang="en-US" sz="1400" i="1" dirty="0">
                <a:solidFill>
                  <a:srgbClr val="002060"/>
                </a:solidFill>
              </a:rPr>
              <a:t>Secondary Analysis</a:t>
            </a:r>
            <a:endParaRPr lang="en-GB" sz="1400" i="1" dirty="0">
              <a:solidFill>
                <a:srgbClr val="002060"/>
              </a:solidFill>
            </a:endParaRPr>
          </a:p>
        </p:txBody>
      </p:sp>
      <p:sp>
        <p:nvSpPr>
          <p:cNvPr id="58" name="Rectangle 57">
            <a:extLst>
              <a:ext uri="{FF2B5EF4-FFF2-40B4-BE49-F238E27FC236}">
                <a16:creationId xmlns:a16="http://schemas.microsoft.com/office/drawing/2014/main" id="{D12D7ED7-E694-4348-B580-CA9E4378D2A8}"/>
              </a:ext>
            </a:extLst>
          </p:cNvPr>
          <p:cNvSpPr/>
          <p:nvPr/>
        </p:nvSpPr>
        <p:spPr>
          <a:xfrm>
            <a:off x="763434" y="6193302"/>
            <a:ext cx="2203617" cy="307777"/>
          </a:xfrm>
          <a:prstGeom prst="rect">
            <a:avLst/>
          </a:prstGeom>
        </p:spPr>
        <p:txBody>
          <a:bodyPr wrap="none">
            <a:spAutoFit/>
          </a:bodyPr>
          <a:lstStyle/>
          <a:p>
            <a:r>
              <a:rPr lang="en-US" sz="1400" i="1" dirty="0" err="1">
                <a:solidFill>
                  <a:srgbClr val="002060"/>
                </a:solidFill>
              </a:rPr>
              <a:t>DataM</a:t>
            </a:r>
            <a:r>
              <a:rPr lang="en-US" sz="1400" i="1" dirty="0">
                <a:solidFill>
                  <a:srgbClr val="002060"/>
                </a:solidFill>
              </a:rPr>
              <a:t> Intelligence Analysis</a:t>
            </a:r>
            <a:endParaRPr lang="en-GB" sz="1400" i="1" dirty="0">
              <a:solidFill>
                <a:srgbClr val="002060"/>
              </a:solidFill>
            </a:endParaRPr>
          </a:p>
        </p:txBody>
      </p:sp>
      <p:grpSp>
        <p:nvGrpSpPr>
          <p:cNvPr id="48" name="Group 47">
            <a:extLst>
              <a:ext uri="{FF2B5EF4-FFF2-40B4-BE49-F238E27FC236}">
                <a16:creationId xmlns:a16="http://schemas.microsoft.com/office/drawing/2014/main" id="{A3835D6C-CDEF-2949-9CF1-0B700E1B490F}"/>
              </a:ext>
            </a:extLst>
          </p:cNvPr>
          <p:cNvGrpSpPr/>
          <p:nvPr/>
        </p:nvGrpSpPr>
        <p:grpSpPr>
          <a:xfrm>
            <a:off x="10645003" y="4652076"/>
            <a:ext cx="947907" cy="180383"/>
            <a:chOff x="8784672" y="5474183"/>
            <a:chExt cx="1031232" cy="201548"/>
          </a:xfrm>
        </p:grpSpPr>
        <p:sp>
          <p:nvSpPr>
            <p:cNvPr id="49" name="Rounded Rectangle 48">
              <a:extLst>
                <a:ext uri="{FF2B5EF4-FFF2-40B4-BE49-F238E27FC236}">
                  <a16:creationId xmlns:a16="http://schemas.microsoft.com/office/drawing/2014/main" id="{8AF56B63-68A2-2B42-B8A4-05BB7515FC7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40480A4E-4F5B-7E48-B174-FE87049568E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BA3DA695-4F36-9A42-B50F-32674C59A9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A3835D6C-CDEF-2949-9CF1-0B700E1B490F}"/>
              </a:ext>
            </a:extLst>
          </p:cNvPr>
          <p:cNvGrpSpPr/>
          <p:nvPr/>
        </p:nvGrpSpPr>
        <p:grpSpPr>
          <a:xfrm>
            <a:off x="10642855" y="5010540"/>
            <a:ext cx="947907" cy="180383"/>
            <a:chOff x="8784672" y="5474183"/>
            <a:chExt cx="1031232" cy="201548"/>
          </a:xfrm>
        </p:grpSpPr>
        <p:sp>
          <p:nvSpPr>
            <p:cNvPr id="61" name="Rounded Rectangle 60">
              <a:extLst>
                <a:ext uri="{FF2B5EF4-FFF2-40B4-BE49-F238E27FC236}">
                  <a16:creationId xmlns:a16="http://schemas.microsoft.com/office/drawing/2014/main" id="{8AF56B63-68A2-2B42-B8A4-05BB7515FC7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40480A4E-4F5B-7E48-B174-FE87049568E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BA3DA695-4F36-9A42-B50F-32674C59A9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A3835D6C-CDEF-2949-9CF1-0B700E1B490F}"/>
              </a:ext>
            </a:extLst>
          </p:cNvPr>
          <p:cNvGrpSpPr/>
          <p:nvPr/>
        </p:nvGrpSpPr>
        <p:grpSpPr>
          <a:xfrm>
            <a:off x="10640707" y="5317488"/>
            <a:ext cx="947907" cy="180383"/>
            <a:chOff x="8784672" y="5474183"/>
            <a:chExt cx="1031232" cy="201548"/>
          </a:xfrm>
        </p:grpSpPr>
        <p:sp>
          <p:nvSpPr>
            <p:cNvPr id="64" name="Rounded Rectangle 63">
              <a:extLst>
                <a:ext uri="{FF2B5EF4-FFF2-40B4-BE49-F238E27FC236}">
                  <a16:creationId xmlns:a16="http://schemas.microsoft.com/office/drawing/2014/main" id="{8AF56B63-68A2-2B42-B8A4-05BB7515FC7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40480A4E-4F5B-7E48-B174-FE87049568E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A3DA695-4F36-9A42-B50F-32674C59A9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7666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31		Asia-Pacific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32		Asia-Pacific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33		Asia-Pacific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34		Asia-Pacific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35		Asia-Pacific Floating Production Storage and Offloading (FPSO) Market Value, By Country,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36		Middle East &amp; Africa Floating Production Storage and Offloading (FPSO) Market Value, By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37		Middle East &amp; Africa Floating Production Storage and Offloading (FPSO) Market Value, By Carrier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38		Middle East &amp; Africa Floating Production Storage and Offloading (FPSO) Market Value, By Depth,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39		Middle East &amp; Africa Floating Production Storage and Offloading (FPSO) Market Value, By Hull Type, 2021-2030 (US$ Million)</a:t>
            </a:r>
          </a:p>
          <a:p>
            <a:pPr marL="285750" indent="-285750" algn="just">
              <a:lnSpc>
                <a:spcPct val="150000"/>
              </a:lnSpc>
              <a:buFont typeface="Wingdings" panose="05000000000000000000" pitchFamily="2" charset="2"/>
              <a:buChar char="Ø"/>
            </a:pPr>
            <a:r>
              <a:rPr lang="en-US" sz="1400" dirty="0">
                <a:solidFill>
                  <a:srgbClr val="002060"/>
                </a:solidFill>
              </a:rPr>
              <a:t>Table 40		BP </a:t>
            </a:r>
            <a:r>
              <a:rPr lang="en-US" sz="1400" dirty="0" err="1">
                <a:solidFill>
                  <a:srgbClr val="002060"/>
                </a:solidFill>
              </a:rPr>
              <a:t>Plc</a:t>
            </a:r>
            <a:r>
              <a:rPr lang="en-US" sz="1400" dirty="0">
                <a:solidFill>
                  <a:srgbClr val="002060"/>
                </a:solidFill>
              </a:rPr>
              <a:t> : Overview</a:t>
            </a:r>
          </a:p>
          <a:p>
            <a:pPr marL="285750" indent="-285750" algn="just">
              <a:lnSpc>
                <a:spcPct val="150000"/>
              </a:lnSpc>
              <a:buFont typeface="Wingdings" panose="05000000000000000000" pitchFamily="2" charset="2"/>
              <a:buChar char="Ø"/>
            </a:pPr>
            <a:r>
              <a:rPr lang="en-US" sz="1400" dirty="0">
                <a:solidFill>
                  <a:srgbClr val="002060"/>
                </a:solidFill>
              </a:rPr>
              <a:t>Table 41		BP </a:t>
            </a:r>
            <a:r>
              <a:rPr lang="en-US" sz="1400" dirty="0" err="1">
                <a:solidFill>
                  <a:srgbClr val="002060"/>
                </a:solidFill>
              </a:rPr>
              <a:t>Plc</a:t>
            </a:r>
            <a:r>
              <a:rPr lang="en-US" sz="1400" dirty="0">
                <a:solidFill>
                  <a:srgbClr val="002060"/>
                </a:solidFill>
              </a:rPr>
              <a:t> :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42		BP </a:t>
            </a:r>
            <a:r>
              <a:rPr lang="en-US" sz="1400" dirty="0" err="1">
                <a:solidFill>
                  <a:srgbClr val="002060"/>
                </a:solidFill>
              </a:rPr>
              <a:t>Plc</a:t>
            </a:r>
            <a:r>
              <a:rPr lang="en-US" sz="1400" dirty="0">
                <a:solidFill>
                  <a:srgbClr val="002060"/>
                </a:solidFill>
              </a:rPr>
              <a:t> : Key Developments</a:t>
            </a:r>
          </a:p>
          <a:p>
            <a:pPr marL="285750" indent="-285750" algn="just">
              <a:lnSpc>
                <a:spcPct val="150000"/>
              </a:lnSpc>
              <a:buFont typeface="Wingdings" panose="05000000000000000000" pitchFamily="2" charset="2"/>
              <a:buChar char="Ø"/>
            </a:pPr>
            <a:r>
              <a:rPr lang="en-US" sz="1400" dirty="0">
                <a:solidFill>
                  <a:srgbClr val="002060"/>
                </a:solidFill>
              </a:rPr>
              <a:t>Table 43		Aker Solutions ASA: Overview</a:t>
            </a:r>
          </a:p>
          <a:p>
            <a:pPr marL="285750" indent="-285750" algn="just">
              <a:lnSpc>
                <a:spcPct val="150000"/>
              </a:lnSpc>
              <a:buFont typeface="Wingdings" panose="05000000000000000000" pitchFamily="2" charset="2"/>
              <a:buChar char="Ø"/>
            </a:pPr>
            <a:r>
              <a:rPr lang="en-US" sz="1400" dirty="0">
                <a:solidFill>
                  <a:srgbClr val="002060"/>
                </a:solidFill>
              </a:rPr>
              <a:t>Table 44		Aker Solutions ASA: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45		Aker Solutions ASA: Key Developments</a:t>
            </a:r>
          </a:p>
        </p:txBody>
      </p:sp>
    </p:spTree>
    <p:extLst>
      <p:ext uri="{BB962C8B-B14F-4D97-AF65-F5344CB8AC3E}">
        <p14:creationId xmlns:p14="http://schemas.microsoft.com/office/powerpoint/2010/main" val="3129849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46		</a:t>
            </a:r>
            <a:r>
              <a:rPr lang="en-US" sz="1400" dirty="0" err="1">
                <a:solidFill>
                  <a:srgbClr val="002060"/>
                </a:solidFill>
              </a:rPr>
              <a:t>Bluewater</a:t>
            </a:r>
            <a:r>
              <a:rPr lang="en-US" sz="1400" dirty="0">
                <a:solidFill>
                  <a:srgbClr val="002060"/>
                </a:solidFill>
              </a:rPr>
              <a:t> Energy Services B.V.: Overview</a:t>
            </a:r>
          </a:p>
          <a:p>
            <a:pPr marL="285750" indent="-285750" algn="just">
              <a:lnSpc>
                <a:spcPct val="150000"/>
              </a:lnSpc>
              <a:buFont typeface="Wingdings" panose="05000000000000000000" pitchFamily="2" charset="2"/>
              <a:buChar char="Ø"/>
            </a:pPr>
            <a:r>
              <a:rPr lang="en-US" sz="1400" dirty="0">
                <a:solidFill>
                  <a:srgbClr val="002060"/>
                </a:solidFill>
              </a:rPr>
              <a:t>Table 47		</a:t>
            </a:r>
            <a:r>
              <a:rPr lang="en-US" sz="1400" dirty="0" err="1">
                <a:solidFill>
                  <a:srgbClr val="002060"/>
                </a:solidFill>
              </a:rPr>
              <a:t>Bluewater</a:t>
            </a:r>
            <a:r>
              <a:rPr lang="en-US" sz="1400" dirty="0">
                <a:solidFill>
                  <a:srgbClr val="002060"/>
                </a:solidFill>
              </a:rPr>
              <a:t> Energy Services B.V.: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48		</a:t>
            </a:r>
            <a:r>
              <a:rPr lang="en-US" sz="1400" dirty="0" err="1">
                <a:solidFill>
                  <a:srgbClr val="002060"/>
                </a:solidFill>
              </a:rPr>
              <a:t>Bluewater</a:t>
            </a:r>
            <a:r>
              <a:rPr lang="en-US" sz="1400" dirty="0">
                <a:solidFill>
                  <a:srgbClr val="002060"/>
                </a:solidFill>
              </a:rPr>
              <a:t> Energy Services B.V.: Key Developments</a:t>
            </a:r>
          </a:p>
          <a:p>
            <a:pPr marL="285750" indent="-285750" algn="just">
              <a:lnSpc>
                <a:spcPct val="150000"/>
              </a:lnSpc>
              <a:buFont typeface="Wingdings" panose="05000000000000000000" pitchFamily="2" charset="2"/>
              <a:buChar char="Ø"/>
            </a:pPr>
            <a:r>
              <a:rPr lang="en-US" sz="1400" dirty="0">
                <a:solidFill>
                  <a:srgbClr val="002060"/>
                </a:solidFill>
              </a:rPr>
              <a:t>Table 49		 </a:t>
            </a:r>
            <a:r>
              <a:rPr lang="en-US" sz="1400" dirty="0" err="1">
                <a:solidFill>
                  <a:srgbClr val="002060"/>
                </a:solidFill>
              </a:rPr>
              <a:t>Bumi</a:t>
            </a:r>
            <a:r>
              <a:rPr lang="en-US" sz="1400" dirty="0">
                <a:solidFill>
                  <a:srgbClr val="002060"/>
                </a:solidFill>
              </a:rPr>
              <a:t> Armada </a:t>
            </a:r>
            <a:r>
              <a:rPr lang="en-US" sz="1400" dirty="0" err="1">
                <a:solidFill>
                  <a:srgbClr val="002060"/>
                </a:solidFill>
              </a:rPr>
              <a:t>Berhad</a:t>
            </a:r>
            <a:r>
              <a:rPr lang="en-US" sz="1400" dirty="0">
                <a:solidFill>
                  <a:srgbClr val="002060"/>
                </a:solidFill>
              </a:rPr>
              <a:t>: Overview</a:t>
            </a:r>
          </a:p>
          <a:p>
            <a:pPr marL="285750" indent="-285750" algn="just">
              <a:lnSpc>
                <a:spcPct val="150000"/>
              </a:lnSpc>
              <a:buFont typeface="Wingdings" panose="05000000000000000000" pitchFamily="2" charset="2"/>
              <a:buChar char="Ø"/>
            </a:pPr>
            <a:r>
              <a:rPr lang="en-US" sz="1400" dirty="0">
                <a:solidFill>
                  <a:srgbClr val="002060"/>
                </a:solidFill>
              </a:rPr>
              <a:t>Table 50		 </a:t>
            </a:r>
            <a:r>
              <a:rPr lang="en-US" sz="1400" dirty="0" err="1">
                <a:solidFill>
                  <a:srgbClr val="002060"/>
                </a:solidFill>
              </a:rPr>
              <a:t>Bumi</a:t>
            </a:r>
            <a:r>
              <a:rPr lang="en-US" sz="1400" dirty="0">
                <a:solidFill>
                  <a:srgbClr val="002060"/>
                </a:solidFill>
              </a:rPr>
              <a:t> Armada </a:t>
            </a:r>
            <a:r>
              <a:rPr lang="en-US" sz="1400" dirty="0" err="1">
                <a:solidFill>
                  <a:srgbClr val="002060"/>
                </a:solidFill>
              </a:rPr>
              <a:t>Berhad</a:t>
            </a:r>
            <a:r>
              <a:rPr lang="en-US" sz="1400" dirty="0">
                <a:solidFill>
                  <a:srgbClr val="002060"/>
                </a:solidFill>
              </a:rPr>
              <a:t>: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51		 </a:t>
            </a:r>
            <a:r>
              <a:rPr lang="en-US" sz="1400" dirty="0" err="1">
                <a:solidFill>
                  <a:srgbClr val="002060"/>
                </a:solidFill>
              </a:rPr>
              <a:t>Bumi</a:t>
            </a:r>
            <a:r>
              <a:rPr lang="en-US" sz="1400" dirty="0">
                <a:solidFill>
                  <a:srgbClr val="002060"/>
                </a:solidFill>
              </a:rPr>
              <a:t> Armada </a:t>
            </a:r>
            <a:r>
              <a:rPr lang="en-US" sz="1400" dirty="0" err="1">
                <a:solidFill>
                  <a:srgbClr val="002060"/>
                </a:solidFill>
              </a:rPr>
              <a:t>Berhad</a:t>
            </a:r>
            <a:r>
              <a:rPr lang="en-US" sz="1400" dirty="0">
                <a:solidFill>
                  <a:srgbClr val="002060"/>
                </a:solidFill>
              </a:rPr>
              <a:t>: Key Developments</a:t>
            </a:r>
          </a:p>
          <a:p>
            <a:pPr marL="285750" indent="-285750" algn="just">
              <a:lnSpc>
                <a:spcPct val="150000"/>
              </a:lnSpc>
              <a:buFont typeface="Wingdings" panose="05000000000000000000" pitchFamily="2" charset="2"/>
              <a:buChar char="Ø"/>
            </a:pPr>
            <a:r>
              <a:rPr lang="en-US" sz="1400" dirty="0">
                <a:solidFill>
                  <a:srgbClr val="002060"/>
                </a:solidFill>
              </a:rPr>
              <a:t>Table 52		BW Offshore: Overview</a:t>
            </a:r>
          </a:p>
          <a:p>
            <a:pPr marL="285750" indent="-285750" algn="just">
              <a:lnSpc>
                <a:spcPct val="150000"/>
              </a:lnSpc>
              <a:buFont typeface="Wingdings" panose="05000000000000000000" pitchFamily="2" charset="2"/>
              <a:buChar char="Ø"/>
            </a:pPr>
            <a:r>
              <a:rPr lang="en-US" sz="1400" dirty="0">
                <a:solidFill>
                  <a:srgbClr val="002060"/>
                </a:solidFill>
              </a:rPr>
              <a:t>Table 53		BW Offshore: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54		BW Offshore: Key Developments</a:t>
            </a:r>
          </a:p>
          <a:p>
            <a:pPr marL="285750" indent="-285750" algn="just">
              <a:lnSpc>
                <a:spcPct val="150000"/>
              </a:lnSpc>
              <a:buFont typeface="Wingdings" panose="05000000000000000000" pitchFamily="2" charset="2"/>
              <a:buChar char="Ø"/>
            </a:pPr>
            <a:r>
              <a:rPr lang="en-US" sz="1400" dirty="0">
                <a:solidFill>
                  <a:srgbClr val="002060"/>
                </a:solidFill>
              </a:rPr>
              <a:t>Table 55		Chevron Corporation.: Overview</a:t>
            </a:r>
          </a:p>
          <a:p>
            <a:pPr marL="285750" indent="-285750" algn="just">
              <a:lnSpc>
                <a:spcPct val="150000"/>
              </a:lnSpc>
              <a:buFont typeface="Wingdings" panose="05000000000000000000" pitchFamily="2" charset="2"/>
              <a:buChar char="Ø"/>
            </a:pPr>
            <a:r>
              <a:rPr lang="en-US" sz="1400" dirty="0">
                <a:solidFill>
                  <a:srgbClr val="002060"/>
                </a:solidFill>
              </a:rPr>
              <a:t>Table 56		Chevron Corporation.: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57		Chevron Corporation.: Key Developments</a:t>
            </a:r>
          </a:p>
          <a:p>
            <a:pPr marL="285750" indent="-285750" algn="just">
              <a:lnSpc>
                <a:spcPct val="150000"/>
              </a:lnSpc>
              <a:buFont typeface="Wingdings" panose="05000000000000000000" pitchFamily="2" charset="2"/>
              <a:buChar char="Ø"/>
            </a:pPr>
            <a:r>
              <a:rPr lang="en-US" sz="1400" dirty="0">
                <a:solidFill>
                  <a:srgbClr val="002060"/>
                </a:solidFill>
              </a:rPr>
              <a:t>Table 58		ExxonMobil: Overview</a:t>
            </a:r>
          </a:p>
          <a:p>
            <a:pPr marL="285750" indent="-285750" algn="just">
              <a:lnSpc>
                <a:spcPct val="150000"/>
              </a:lnSpc>
              <a:buFont typeface="Wingdings" panose="05000000000000000000" pitchFamily="2" charset="2"/>
              <a:buChar char="Ø"/>
            </a:pPr>
            <a:r>
              <a:rPr lang="en-US" sz="1400" dirty="0">
                <a:solidFill>
                  <a:srgbClr val="002060"/>
                </a:solidFill>
              </a:rPr>
              <a:t>Table 59		ExxonMobil: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60		ExxonMobil: Key Developments</a:t>
            </a:r>
          </a:p>
        </p:txBody>
      </p:sp>
    </p:spTree>
    <p:extLst>
      <p:ext uri="{BB962C8B-B14F-4D97-AF65-F5344CB8AC3E}">
        <p14:creationId xmlns:p14="http://schemas.microsoft.com/office/powerpoint/2010/main" val="4062684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61		MODEC: Overview</a:t>
            </a:r>
          </a:p>
          <a:p>
            <a:pPr marL="285750" indent="-285750" algn="just">
              <a:lnSpc>
                <a:spcPct val="150000"/>
              </a:lnSpc>
              <a:buFont typeface="Wingdings" panose="05000000000000000000" pitchFamily="2" charset="2"/>
              <a:buChar char="Ø"/>
            </a:pPr>
            <a:r>
              <a:rPr lang="en-US" sz="1400" dirty="0">
                <a:solidFill>
                  <a:srgbClr val="002060"/>
                </a:solidFill>
              </a:rPr>
              <a:t>Table 62		MODEC: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63		MODEC: Key Developments</a:t>
            </a:r>
          </a:p>
          <a:p>
            <a:pPr marL="285750" indent="-285750" algn="just">
              <a:lnSpc>
                <a:spcPct val="150000"/>
              </a:lnSpc>
              <a:buFont typeface="Wingdings" panose="05000000000000000000" pitchFamily="2" charset="2"/>
              <a:buChar char="Ø"/>
            </a:pPr>
            <a:r>
              <a:rPr lang="en-US" sz="1400" dirty="0">
                <a:solidFill>
                  <a:srgbClr val="002060"/>
                </a:solidFill>
              </a:rPr>
              <a:t>Table 64		</a:t>
            </a:r>
            <a:r>
              <a:rPr lang="en-US" sz="1400" dirty="0" err="1">
                <a:solidFill>
                  <a:srgbClr val="002060"/>
                </a:solidFill>
              </a:rPr>
              <a:t>Petrobras</a:t>
            </a:r>
            <a:r>
              <a:rPr lang="en-US" sz="1400" dirty="0">
                <a:solidFill>
                  <a:srgbClr val="002060"/>
                </a:solidFill>
              </a:rPr>
              <a:t>: Overview</a:t>
            </a:r>
          </a:p>
          <a:p>
            <a:pPr marL="285750" indent="-285750" algn="just">
              <a:lnSpc>
                <a:spcPct val="150000"/>
              </a:lnSpc>
              <a:buFont typeface="Wingdings" panose="05000000000000000000" pitchFamily="2" charset="2"/>
              <a:buChar char="Ø"/>
            </a:pPr>
            <a:r>
              <a:rPr lang="en-US" sz="1400" dirty="0">
                <a:solidFill>
                  <a:srgbClr val="002060"/>
                </a:solidFill>
              </a:rPr>
              <a:t>Table 65		</a:t>
            </a:r>
            <a:r>
              <a:rPr lang="en-US" sz="1400" dirty="0" err="1">
                <a:solidFill>
                  <a:srgbClr val="002060"/>
                </a:solidFill>
              </a:rPr>
              <a:t>Petrobras</a:t>
            </a:r>
            <a:r>
              <a:rPr lang="en-US" sz="1400" dirty="0">
                <a:solidFill>
                  <a:srgbClr val="002060"/>
                </a:solidFill>
              </a:rPr>
              <a:t>: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66		</a:t>
            </a:r>
            <a:r>
              <a:rPr lang="en-US" sz="1400" dirty="0" err="1">
                <a:solidFill>
                  <a:srgbClr val="002060"/>
                </a:solidFill>
              </a:rPr>
              <a:t>Petrobras</a:t>
            </a:r>
            <a:r>
              <a:rPr lang="en-US" sz="1400" dirty="0">
                <a:solidFill>
                  <a:srgbClr val="002060"/>
                </a:solidFill>
              </a:rPr>
              <a:t>: Key Developments</a:t>
            </a:r>
          </a:p>
          <a:p>
            <a:pPr marL="285750" indent="-285750" algn="just">
              <a:lnSpc>
                <a:spcPct val="150000"/>
              </a:lnSpc>
              <a:buFont typeface="Wingdings" panose="05000000000000000000" pitchFamily="2" charset="2"/>
              <a:buChar char="Ø"/>
            </a:pPr>
            <a:r>
              <a:rPr lang="en-US" sz="1400" dirty="0">
                <a:solidFill>
                  <a:srgbClr val="002060"/>
                </a:solidFill>
              </a:rPr>
              <a:t>Table 67		</a:t>
            </a:r>
            <a:r>
              <a:rPr lang="en-US" sz="1400" dirty="0" err="1">
                <a:solidFill>
                  <a:srgbClr val="002060"/>
                </a:solidFill>
              </a:rPr>
              <a:t>Petronas</a:t>
            </a:r>
            <a:r>
              <a:rPr lang="en-US" sz="1400" dirty="0">
                <a:solidFill>
                  <a:srgbClr val="002060"/>
                </a:solidFill>
              </a:rPr>
              <a:t>: Overview</a:t>
            </a:r>
          </a:p>
          <a:p>
            <a:pPr marL="285750" indent="-285750" algn="just">
              <a:lnSpc>
                <a:spcPct val="150000"/>
              </a:lnSpc>
              <a:buFont typeface="Wingdings" panose="05000000000000000000" pitchFamily="2" charset="2"/>
              <a:buChar char="Ø"/>
            </a:pPr>
            <a:r>
              <a:rPr lang="en-US" sz="1400" dirty="0">
                <a:solidFill>
                  <a:srgbClr val="002060"/>
                </a:solidFill>
              </a:rPr>
              <a:t>Table 68		</a:t>
            </a:r>
            <a:r>
              <a:rPr lang="en-US" sz="1400" dirty="0" err="1">
                <a:solidFill>
                  <a:srgbClr val="002060"/>
                </a:solidFill>
              </a:rPr>
              <a:t>Petronas</a:t>
            </a:r>
            <a:r>
              <a:rPr lang="en-US" sz="1400" dirty="0">
                <a:solidFill>
                  <a:srgbClr val="002060"/>
                </a:solidFill>
              </a:rPr>
              <a:t>: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69		</a:t>
            </a:r>
            <a:r>
              <a:rPr lang="en-US" sz="1400" dirty="0" err="1">
                <a:solidFill>
                  <a:srgbClr val="002060"/>
                </a:solidFill>
              </a:rPr>
              <a:t>Petronas</a:t>
            </a:r>
            <a:r>
              <a:rPr lang="en-US" sz="1400" dirty="0">
                <a:solidFill>
                  <a:srgbClr val="002060"/>
                </a:solidFill>
              </a:rPr>
              <a:t>: Key Developments</a:t>
            </a:r>
          </a:p>
          <a:p>
            <a:pPr marL="285750" indent="-285750" algn="just">
              <a:lnSpc>
                <a:spcPct val="150000"/>
              </a:lnSpc>
              <a:buFont typeface="Wingdings" panose="05000000000000000000" pitchFamily="2" charset="2"/>
              <a:buChar char="Ø"/>
            </a:pPr>
            <a:r>
              <a:rPr lang="en-US" sz="1400" dirty="0">
                <a:solidFill>
                  <a:srgbClr val="002060"/>
                </a:solidFill>
              </a:rPr>
              <a:t>Table 70		SBM Offshore: Overview</a:t>
            </a:r>
          </a:p>
          <a:p>
            <a:pPr marL="285750" indent="-285750" algn="just">
              <a:lnSpc>
                <a:spcPct val="150000"/>
              </a:lnSpc>
              <a:buFont typeface="Wingdings" panose="05000000000000000000" pitchFamily="2" charset="2"/>
              <a:buChar char="Ø"/>
            </a:pPr>
            <a:r>
              <a:rPr lang="en-US" sz="1400" dirty="0">
                <a:solidFill>
                  <a:srgbClr val="002060"/>
                </a:solidFill>
              </a:rPr>
              <a:t>Table 71		SBM Offshore: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72		SBM Offshore: Key Developments</a:t>
            </a:r>
          </a:p>
          <a:p>
            <a:pPr marL="285750" indent="-285750" algn="just">
              <a:lnSpc>
                <a:spcPct val="150000"/>
              </a:lnSpc>
              <a:buFont typeface="Wingdings" panose="05000000000000000000" pitchFamily="2" charset="2"/>
              <a:buChar char="Ø"/>
            </a:pPr>
            <a:r>
              <a:rPr lang="en-US" sz="1400" dirty="0">
                <a:solidFill>
                  <a:srgbClr val="002060"/>
                </a:solidFill>
              </a:rPr>
              <a:t>Table 73		Shell </a:t>
            </a:r>
            <a:r>
              <a:rPr lang="en-US" sz="1400" dirty="0" err="1">
                <a:solidFill>
                  <a:srgbClr val="002060"/>
                </a:solidFill>
              </a:rPr>
              <a:t>Plc</a:t>
            </a:r>
            <a:r>
              <a:rPr lang="en-US" sz="1400" dirty="0">
                <a:solidFill>
                  <a:srgbClr val="002060"/>
                </a:solidFill>
              </a:rPr>
              <a:t>: Overview</a:t>
            </a:r>
          </a:p>
          <a:p>
            <a:pPr marL="285750" indent="-285750" algn="just">
              <a:lnSpc>
                <a:spcPct val="150000"/>
              </a:lnSpc>
              <a:buFont typeface="Wingdings" panose="05000000000000000000" pitchFamily="2" charset="2"/>
              <a:buChar char="Ø"/>
            </a:pPr>
            <a:r>
              <a:rPr lang="en-US" sz="1400" dirty="0">
                <a:solidFill>
                  <a:srgbClr val="002060"/>
                </a:solidFill>
              </a:rPr>
              <a:t>Table 74		Shell </a:t>
            </a:r>
            <a:r>
              <a:rPr lang="en-US" sz="1400" dirty="0" err="1">
                <a:solidFill>
                  <a:srgbClr val="002060"/>
                </a:solidFill>
              </a:rPr>
              <a:t>Plc</a:t>
            </a:r>
            <a:r>
              <a:rPr lang="en-US" sz="1400" dirty="0">
                <a:solidFill>
                  <a:srgbClr val="002060"/>
                </a:solidFill>
              </a:rPr>
              <a:t>: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75		Shell </a:t>
            </a:r>
            <a:r>
              <a:rPr lang="en-US" sz="1400" dirty="0" err="1">
                <a:solidFill>
                  <a:srgbClr val="002060"/>
                </a:solidFill>
              </a:rPr>
              <a:t>Plc</a:t>
            </a:r>
            <a:r>
              <a:rPr lang="en-US" sz="1400" dirty="0">
                <a:solidFill>
                  <a:srgbClr val="002060"/>
                </a:solidFill>
              </a:rPr>
              <a:t>: Key Developments</a:t>
            </a:r>
          </a:p>
        </p:txBody>
      </p:sp>
    </p:spTree>
    <p:extLst>
      <p:ext uri="{BB962C8B-B14F-4D97-AF65-F5344CB8AC3E}">
        <p14:creationId xmlns:p14="http://schemas.microsoft.com/office/powerpoint/2010/main" val="48286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Tables</a:t>
            </a:r>
          </a:p>
          <a:p>
            <a:pPr marL="285750" indent="-285750" algn="just">
              <a:lnSpc>
                <a:spcPct val="150000"/>
              </a:lnSpc>
              <a:buFont typeface="Wingdings" panose="05000000000000000000" pitchFamily="2" charset="2"/>
              <a:buChar char="Ø"/>
            </a:pPr>
            <a:r>
              <a:rPr lang="en-US" sz="1400" dirty="0">
                <a:solidFill>
                  <a:srgbClr val="002060"/>
                </a:solidFill>
              </a:rPr>
              <a:t>Table 76		</a:t>
            </a:r>
            <a:r>
              <a:rPr lang="en-US" sz="1400" dirty="0" err="1">
                <a:solidFill>
                  <a:srgbClr val="002060"/>
                </a:solidFill>
              </a:rPr>
              <a:t>Teekay</a:t>
            </a:r>
            <a:r>
              <a:rPr lang="en-US" sz="1400" dirty="0">
                <a:solidFill>
                  <a:srgbClr val="002060"/>
                </a:solidFill>
              </a:rPr>
              <a:t> Corporation: Overview</a:t>
            </a:r>
          </a:p>
          <a:p>
            <a:pPr marL="285750" indent="-285750" algn="just">
              <a:lnSpc>
                <a:spcPct val="150000"/>
              </a:lnSpc>
              <a:buFont typeface="Wingdings" panose="05000000000000000000" pitchFamily="2" charset="2"/>
              <a:buChar char="Ø"/>
            </a:pPr>
            <a:r>
              <a:rPr lang="en-US" sz="1400" dirty="0">
                <a:solidFill>
                  <a:srgbClr val="002060"/>
                </a:solidFill>
              </a:rPr>
              <a:t>Table 77		</a:t>
            </a:r>
            <a:r>
              <a:rPr lang="en-US" sz="1400" dirty="0" err="1">
                <a:solidFill>
                  <a:srgbClr val="002060"/>
                </a:solidFill>
              </a:rPr>
              <a:t>Teekay</a:t>
            </a:r>
            <a:r>
              <a:rPr lang="en-US" sz="1400" dirty="0">
                <a:solidFill>
                  <a:srgbClr val="002060"/>
                </a:solidFill>
              </a:rPr>
              <a:t> Corporation: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78		</a:t>
            </a:r>
            <a:r>
              <a:rPr lang="en-US" sz="1400" dirty="0" err="1">
                <a:solidFill>
                  <a:srgbClr val="002060"/>
                </a:solidFill>
              </a:rPr>
              <a:t>Teekay</a:t>
            </a:r>
            <a:r>
              <a:rPr lang="en-US" sz="1400" dirty="0">
                <a:solidFill>
                  <a:srgbClr val="002060"/>
                </a:solidFill>
              </a:rPr>
              <a:t> Corporation: Key Developments</a:t>
            </a:r>
          </a:p>
          <a:p>
            <a:pPr marL="285750" indent="-285750" algn="just">
              <a:lnSpc>
                <a:spcPct val="150000"/>
              </a:lnSpc>
              <a:buFont typeface="Wingdings" panose="05000000000000000000" pitchFamily="2" charset="2"/>
              <a:buChar char="Ø"/>
            </a:pPr>
            <a:r>
              <a:rPr lang="en-US" sz="1400" dirty="0">
                <a:solidFill>
                  <a:srgbClr val="002060"/>
                </a:solidFill>
              </a:rPr>
              <a:t>Table 79		</a:t>
            </a:r>
            <a:r>
              <a:rPr lang="en-US" sz="1400" dirty="0" err="1">
                <a:solidFill>
                  <a:srgbClr val="002060"/>
                </a:solidFill>
              </a:rPr>
              <a:t>Yinson</a:t>
            </a:r>
            <a:r>
              <a:rPr lang="en-US" sz="1400" dirty="0">
                <a:solidFill>
                  <a:srgbClr val="002060"/>
                </a:solidFill>
              </a:rPr>
              <a:t> Holdings </a:t>
            </a:r>
            <a:r>
              <a:rPr lang="en-US" sz="1400" dirty="0" err="1">
                <a:solidFill>
                  <a:srgbClr val="002060"/>
                </a:solidFill>
              </a:rPr>
              <a:t>Berhad</a:t>
            </a:r>
            <a:r>
              <a:rPr lang="en-US" sz="1400" dirty="0">
                <a:solidFill>
                  <a:srgbClr val="002060"/>
                </a:solidFill>
              </a:rPr>
              <a:t>: Overview</a:t>
            </a:r>
          </a:p>
          <a:p>
            <a:pPr marL="285750" indent="-285750" algn="just">
              <a:lnSpc>
                <a:spcPct val="150000"/>
              </a:lnSpc>
              <a:buFont typeface="Wingdings" panose="05000000000000000000" pitchFamily="2" charset="2"/>
              <a:buChar char="Ø"/>
            </a:pPr>
            <a:r>
              <a:rPr lang="en-US" sz="1400" dirty="0">
                <a:solidFill>
                  <a:srgbClr val="002060"/>
                </a:solidFill>
              </a:rPr>
              <a:t>Table 80		</a:t>
            </a:r>
            <a:r>
              <a:rPr lang="en-US" sz="1400" dirty="0" err="1">
                <a:solidFill>
                  <a:srgbClr val="002060"/>
                </a:solidFill>
              </a:rPr>
              <a:t>Yinson</a:t>
            </a:r>
            <a:r>
              <a:rPr lang="en-US" sz="1400" dirty="0">
                <a:solidFill>
                  <a:srgbClr val="002060"/>
                </a:solidFill>
              </a:rPr>
              <a:t> Holdings </a:t>
            </a:r>
            <a:r>
              <a:rPr lang="en-US" sz="1400" dirty="0" err="1">
                <a:solidFill>
                  <a:srgbClr val="002060"/>
                </a:solidFill>
              </a:rPr>
              <a:t>Berhad</a:t>
            </a:r>
            <a:r>
              <a:rPr lang="en-US" sz="1400" dirty="0">
                <a:solidFill>
                  <a:srgbClr val="002060"/>
                </a:solidFill>
              </a:rPr>
              <a:t>: Product Portfolio</a:t>
            </a:r>
          </a:p>
          <a:p>
            <a:pPr marL="285750" indent="-285750" algn="just">
              <a:lnSpc>
                <a:spcPct val="150000"/>
              </a:lnSpc>
              <a:buFont typeface="Wingdings" panose="05000000000000000000" pitchFamily="2" charset="2"/>
              <a:buChar char="Ø"/>
            </a:pPr>
            <a:r>
              <a:rPr lang="en-US" sz="1400" dirty="0">
                <a:solidFill>
                  <a:srgbClr val="002060"/>
                </a:solidFill>
              </a:rPr>
              <a:t>Table 81		</a:t>
            </a:r>
            <a:r>
              <a:rPr lang="en-US" sz="1400" dirty="0" err="1">
                <a:solidFill>
                  <a:srgbClr val="002060"/>
                </a:solidFill>
              </a:rPr>
              <a:t>Yinson</a:t>
            </a:r>
            <a:r>
              <a:rPr lang="en-US" sz="1400" dirty="0">
                <a:solidFill>
                  <a:srgbClr val="002060"/>
                </a:solidFill>
              </a:rPr>
              <a:t> Holdings </a:t>
            </a:r>
            <a:r>
              <a:rPr lang="en-US" sz="1400" dirty="0" err="1">
                <a:solidFill>
                  <a:srgbClr val="002060"/>
                </a:solidFill>
              </a:rPr>
              <a:t>Berhad</a:t>
            </a:r>
            <a:r>
              <a:rPr lang="en-US" sz="1400" dirty="0">
                <a:solidFill>
                  <a:srgbClr val="002060"/>
                </a:solidFill>
              </a:rPr>
              <a:t>: Key Developments</a:t>
            </a:r>
          </a:p>
        </p:txBody>
      </p:sp>
    </p:spTree>
    <p:extLst>
      <p:ext uri="{BB962C8B-B14F-4D97-AF65-F5344CB8AC3E}">
        <p14:creationId xmlns:p14="http://schemas.microsoft.com/office/powerpoint/2010/main" val="9658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Figures</a:t>
            </a:r>
          </a:p>
          <a:p>
            <a:pPr marL="285750" indent="-285750" algn="just">
              <a:lnSpc>
                <a:spcPct val="150000"/>
              </a:lnSpc>
              <a:buFont typeface="Wingdings" panose="05000000000000000000" pitchFamily="2" charset="2"/>
              <a:buChar char="Ø"/>
            </a:pPr>
            <a:r>
              <a:rPr lang="en-US" sz="1400" dirty="0">
                <a:solidFill>
                  <a:srgbClr val="002060"/>
                </a:solidFill>
              </a:rPr>
              <a:t>Figure 01	Global Floating Production Storage and Offloading (FPSO) Market Share, By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02	Global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03	Global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04	Global Floating Production Storage and Offloading (FPSO) Market Share, By Hull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05	Global Floating Production Storage and Offloading (FPSO) Market Share, By Region, 2022 &amp; 2030 (%)</a:t>
            </a:r>
          </a:p>
          <a:p>
            <a:pPr marL="285750" indent="-285750" algn="just">
              <a:lnSpc>
                <a:spcPct val="150000"/>
              </a:lnSpc>
              <a:buFont typeface="Wingdings" panose="05000000000000000000" pitchFamily="2" charset="2"/>
              <a:buChar char="Ø"/>
            </a:pPr>
            <a:r>
              <a:rPr lang="en-US" sz="1400" dirty="0">
                <a:solidFill>
                  <a:srgbClr val="002060"/>
                </a:solidFill>
              </a:rPr>
              <a:t>Figure 06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07	Global Floating Production Storage and Offloading (FPSO) Market Y-o-Y Growth, By Type, 2021-2030 (%)</a:t>
            </a:r>
          </a:p>
          <a:p>
            <a:pPr marL="285750" indent="-285750" algn="just">
              <a:lnSpc>
                <a:spcPct val="150000"/>
              </a:lnSpc>
              <a:buFont typeface="Wingdings" panose="05000000000000000000" pitchFamily="2" charset="2"/>
              <a:buChar char="Ø"/>
            </a:pPr>
            <a:r>
              <a:rPr lang="en-US" sz="1400" dirty="0">
                <a:solidFill>
                  <a:srgbClr val="002060"/>
                </a:solidFill>
              </a:rPr>
              <a:t>Figure 08	Oil: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09	LPG: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10	LNG: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11	Others: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12	Global Floating Production Storage and Offloading (FPSO) Market Y-o-Y Growth, By Carrier Type, 2021-2030 (%)</a:t>
            </a:r>
          </a:p>
          <a:p>
            <a:pPr marL="285750" indent="-285750" algn="just">
              <a:lnSpc>
                <a:spcPct val="150000"/>
              </a:lnSpc>
              <a:buFont typeface="Wingdings" panose="05000000000000000000" pitchFamily="2" charset="2"/>
              <a:buChar char="Ø"/>
            </a:pPr>
            <a:r>
              <a:rPr lang="en-US" sz="1400" dirty="0">
                <a:solidFill>
                  <a:srgbClr val="002060"/>
                </a:solidFill>
              </a:rPr>
              <a:t>Figure 13	Converted Ship: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14	New Build Ship: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15	Redeployed: Global Floating Production Storage and Offloading (FPSO) Market Value, 2021-2030 (US$ Million)</a:t>
            </a:r>
          </a:p>
        </p:txBody>
      </p:sp>
    </p:spTree>
    <p:extLst>
      <p:ext uri="{BB962C8B-B14F-4D97-AF65-F5344CB8AC3E}">
        <p14:creationId xmlns:p14="http://schemas.microsoft.com/office/powerpoint/2010/main" val="297403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Figures</a:t>
            </a:r>
          </a:p>
          <a:p>
            <a:pPr marL="285750" indent="-285750" algn="just">
              <a:lnSpc>
                <a:spcPct val="150000"/>
              </a:lnSpc>
              <a:buFont typeface="Wingdings" panose="05000000000000000000" pitchFamily="2" charset="2"/>
              <a:buChar char="Ø"/>
            </a:pPr>
            <a:r>
              <a:rPr lang="en-US" sz="1400" dirty="0">
                <a:solidFill>
                  <a:srgbClr val="002060"/>
                </a:solidFill>
              </a:rPr>
              <a:t>Figure 16	Global Floating Production Storage and Offloading (FPSO) Market Y-o-Y Growth, By Depth, 2021-2030 (%)</a:t>
            </a:r>
          </a:p>
          <a:p>
            <a:pPr marL="285750" indent="-285750" algn="just">
              <a:lnSpc>
                <a:spcPct val="150000"/>
              </a:lnSpc>
              <a:buFont typeface="Wingdings" panose="05000000000000000000" pitchFamily="2" charset="2"/>
              <a:buChar char="Ø"/>
            </a:pPr>
            <a:r>
              <a:rPr lang="en-US" sz="1400" dirty="0">
                <a:solidFill>
                  <a:srgbClr val="002060"/>
                </a:solidFill>
              </a:rPr>
              <a:t>Figure 17	Shallow Water: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18	Deep &amp; Ultra-deep Water: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19	Global Floating Production Storage and Offloading (FPSO) Market Y-o-Y Growth, By Hull Type, 2021-2030 (%)</a:t>
            </a:r>
          </a:p>
          <a:p>
            <a:pPr marL="285750" indent="-285750" algn="just">
              <a:lnSpc>
                <a:spcPct val="150000"/>
              </a:lnSpc>
              <a:buFont typeface="Wingdings" panose="05000000000000000000" pitchFamily="2" charset="2"/>
              <a:buChar char="Ø"/>
            </a:pPr>
            <a:r>
              <a:rPr lang="en-US" sz="1400" dirty="0">
                <a:solidFill>
                  <a:srgbClr val="002060"/>
                </a:solidFill>
              </a:rPr>
              <a:t>Figure 20	Single Hull: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21	Double Hull: Global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22	Global Floating Production Storage and Offloading (FPSO) Market Y-o-Y Growth, By Region, 2021-2030 (%)</a:t>
            </a:r>
          </a:p>
          <a:p>
            <a:pPr marL="285750" indent="-285750" algn="just">
              <a:lnSpc>
                <a:spcPct val="150000"/>
              </a:lnSpc>
              <a:buFont typeface="Wingdings" panose="05000000000000000000" pitchFamily="2" charset="2"/>
              <a:buChar char="Ø"/>
            </a:pPr>
            <a:r>
              <a:rPr lang="en-US" sz="1400" dirty="0">
                <a:solidFill>
                  <a:srgbClr val="002060"/>
                </a:solidFill>
              </a:rPr>
              <a:t>Figure 23	North America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24	North America Floating Production Storage and Offloading (FPSO) Market Share, By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25	North America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26	North America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27	North America Floating Production Storage and Offloading (FPSO) Market Share, By Hull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28	North America Floating Production Storage and Offloading (FPSO) Market Share, By Country, 2022 &amp; 2030 (%)</a:t>
            </a:r>
          </a:p>
          <a:p>
            <a:pPr marL="285750" indent="-285750" algn="just">
              <a:lnSpc>
                <a:spcPct val="150000"/>
              </a:lnSpc>
              <a:buFont typeface="Wingdings" panose="05000000000000000000" pitchFamily="2" charset="2"/>
              <a:buChar char="Ø"/>
            </a:pPr>
            <a:r>
              <a:rPr lang="en-US" sz="1400" dirty="0">
                <a:solidFill>
                  <a:srgbClr val="002060"/>
                </a:solidFill>
              </a:rPr>
              <a:t>Figure 29	South America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30	South America Floating Production Storage and Offloading (FPSO) Market Share, By Type, 2022 &amp; 2030 (%)</a:t>
            </a:r>
          </a:p>
        </p:txBody>
      </p:sp>
    </p:spTree>
    <p:extLst>
      <p:ext uri="{BB962C8B-B14F-4D97-AF65-F5344CB8AC3E}">
        <p14:creationId xmlns:p14="http://schemas.microsoft.com/office/powerpoint/2010/main" val="3711206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Figures</a:t>
            </a:r>
          </a:p>
          <a:p>
            <a:pPr marL="285750" indent="-285750" algn="just">
              <a:lnSpc>
                <a:spcPct val="150000"/>
              </a:lnSpc>
              <a:buFont typeface="Wingdings" panose="05000000000000000000" pitchFamily="2" charset="2"/>
              <a:buChar char="Ø"/>
            </a:pPr>
            <a:r>
              <a:rPr lang="en-US" sz="1400" dirty="0">
                <a:solidFill>
                  <a:srgbClr val="002060"/>
                </a:solidFill>
              </a:rPr>
              <a:t>Figure 31	South America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32	South America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33	South America Floating Production Storage and Offloading (FPSO) Market Share, By Hull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34	South America Floating Production Storage and Offloading (FPSO) Market Share, By Country, 2022 &amp; 2030 (%)</a:t>
            </a:r>
          </a:p>
          <a:p>
            <a:pPr marL="285750" indent="-285750" algn="just">
              <a:lnSpc>
                <a:spcPct val="150000"/>
              </a:lnSpc>
              <a:buFont typeface="Wingdings" panose="05000000000000000000" pitchFamily="2" charset="2"/>
              <a:buChar char="Ø"/>
            </a:pPr>
            <a:r>
              <a:rPr lang="en-US" sz="1400" dirty="0">
                <a:solidFill>
                  <a:srgbClr val="002060"/>
                </a:solidFill>
              </a:rPr>
              <a:t>Figure 35	Europe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36	Europe Floating Production Storage and Offloading (FPSO) Market Share, By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37	Europe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38	Europe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39	Europe Floating Production Storage and Offloading (FPSO) Market Share, By Hull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40	Europe Floating Production Storage and Offloading (FPSO) Market Share, By Country, 2022 &amp; 2030 (%)</a:t>
            </a:r>
          </a:p>
          <a:p>
            <a:pPr marL="285750" indent="-285750" algn="just">
              <a:lnSpc>
                <a:spcPct val="150000"/>
              </a:lnSpc>
              <a:buFont typeface="Wingdings" panose="05000000000000000000" pitchFamily="2" charset="2"/>
              <a:buChar char="Ø"/>
            </a:pPr>
            <a:r>
              <a:rPr lang="en-US" sz="1400" dirty="0">
                <a:solidFill>
                  <a:srgbClr val="002060"/>
                </a:solidFill>
              </a:rPr>
              <a:t>Figure 41	Asia-Pacific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42	Asia-Pacific Floating Production Storage and Offloading (FPSO) Market Share, By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43	Asia-Pacific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44	Asia-Pacific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45	Asia-Pacific Floating Production Storage and Offloading (FPSO) Market Share, By Hull Type, 2022 &amp; 2030 (%)</a:t>
            </a:r>
          </a:p>
        </p:txBody>
      </p:sp>
    </p:spTree>
    <p:extLst>
      <p:ext uri="{BB962C8B-B14F-4D97-AF65-F5344CB8AC3E}">
        <p14:creationId xmlns:p14="http://schemas.microsoft.com/office/powerpoint/2010/main" val="2911688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Figures</a:t>
            </a:r>
          </a:p>
          <a:p>
            <a:pPr marL="285750" indent="-285750" algn="just">
              <a:lnSpc>
                <a:spcPct val="150000"/>
              </a:lnSpc>
              <a:buFont typeface="Wingdings" panose="05000000000000000000" pitchFamily="2" charset="2"/>
              <a:buChar char="Ø"/>
            </a:pPr>
            <a:r>
              <a:rPr lang="en-US" sz="1400" dirty="0">
                <a:solidFill>
                  <a:srgbClr val="002060"/>
                </a:solidFill>
              </a:rPr>
              <a:t>Figure 46	Asia-Pacific Floating Production Storage and Offloading (FPSO) Market Share, By Country, 2022 &amp; 2030 (%)</a:t>
            </a:r>
          </a:p>
          <a:p>
            <a:pPr marL="285750" indent="-285750" algn="just">
              <a:lnSpc>
                <a:spcPct val="150000"/>
              </a:lnSpc>
              <a:buFont typeface="Wingdings" panose="05000000000000000000" pitchFamily="2" charset="2"/>
              <a:buChar char="Ø"/>
            </a:pPr>
            <a:r>
              <a:rPr lang="en-US" sz="1400" dirty="0">
                <a:solidFill>
                  <a:srgbClr val="002060"/>
                </a:solidFill>
              </a:rPr>
              <a:t>Figure 47	Middle East &amp; Africa Floating Production Storage and Offloading (FPSO) Market Value, 2021-2030 (US$ Million)</a:t>
            </a:r>
          </a:p>
          <a:p>
            <a:pPr marL="285750" indent="-285750" algn="just">
              <a:lnSpc>
                <a:spcPct val="150000"/>
              </a:lnSpc>
              <a:buFont typeface="Wingdings" panose="05000000000000000000" pitchFamily="2" charset="2"/>
              <a:buChar char="Ø"/>
            </a:pPr>
            <a:r>
              <a:rPr lang="en-US" sz="1400" dirty="0">
                <a:solidFill>
                  <a:srgbClr val="002060"/>
                </a:solidFill>
              </a:rPr>
              <a:t>Figure 48	Middle East &amp; Africa Floating Production Storage and Offloading (FPSO) Market Share, By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49	Middle East &amp; Africa Floating Production Storage and Offloading (FPSO) Market Share, By Carrier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50	Middle East &amp; Africa Floating Production Storage and Offloading (FPSO) Market Share, By Depth, 2022 &amp; 2030 (%)</a:t>
            </a:r>
          </a:p>
          <a:p>
            <a:pPr marL="285750" indent="-285750" algn="just">
              <a:lnSpc>
                <a:spcPct val="150000"/>
              </a:lnSpc>
              <a:buFont typeface="Wingdings" panose="05000000000000000000" pitchFamily="2" charset="2"/>
              <a:buChar char="Ø"/>
            </a:pPr>
            <a:r>
              <a:rPr lang="en-US" sz="1400" dirty="0">
                <a:solidFill>
                  <a:srgbClr val="002060"/>
                </a:solidFill>
              </a:rPr>
              <a:t>Figure 51	Middle East &amp; Africa Floating Production Storage and Offloading (FPSO) Market Share, By Hull Type, 2022 &amp; 2030 (%)</a:t>
            </a:r>
          </a:p>
          <a:p>
            <a:pPr marL="285750" indent="-285750" algn="just">
              <a:lnSpc>
                <a:spcPct val="150000"/>
              </a:lnSpc>
              <a:buFont typeface="Wingdings" panose="05000000000000000000" pitchFamily="2" charset="2"/>
              <a:buChar char="Ø"/>
            </a:pPr>
            <a:r>
              <a:rPr lang="en-US" sz="1400" dirty="0">
                <a:solidFill>
                  <a:srgbClr val="002060"/>
                </a:solidFill>
              </a:rPr>
              <a:t>Figure 52	BP </a:t>
            </a:r>
            <a:r>
              <a:rPr lang="en-US" sz="1400" dirty="0" err="1">
                <a:solidFill>
                  <a:srgbClr val="002060"/>
                </a:solidFill>
              </a:rPr>
              <a:t>Plc</a:t>
            </a:r>
            <a:r>
              <a:rPr lang="en-US" sz="1400" dirty="0">
                <a:solidFill>
                  <a:srgbClr val="002060"/>
                </a:solidFill>
              </a:rPr>
              <a:t> : Financials</a:t>
            </a:r>
          </a:p>
          <a:p>
            <a:pPr marL="285750" indent="-285750" algn="just">
              <a:lnSpc>
                <a:spcPct val="150000"/>
              </a:lnSpc>
              <a:buFont typeface="Wingdings" panose="05000000000000000000" pitchFamily="2" charset="2"/>
              <a:buChar char="Ø"/>
            </a:pPr>
            <a:r>
              <a:rPr lang="en-US" sz="1400" dirty="0">
                <a:solidFill>
                  <a:srgbClr val="002060"/>
                </a:solidFill>
              </a:rPr>
              <a:t>Figure 53	Aker Solutions ASA: Financials</a:t>
            </a:r>
          </a:p>
          <a:p>
            <a:pPr marL="285750" indent="-285750" algn="just">
              <a:lnSpc>
                <a:spcPct val="150000"/>
              </a:lnSpc>
              <a:buFont typeface="Wingdings" panose="05000000000000000000" pitchFamily="2" charset="2"/>
              <a:buChar char="Ø"/>
            </a:pPr>
            <a:r>
              <a:rPr lang="en-US" sz="1400" dirty="0">
                <a:solidFill>
                  <a:srgbClr val="002060"/>
                </a:solidFill>
              </a:rPr>
              <a:t>Figure 54	</a:t>
            </a:r>
            <a:r>
              <a:rPr lang="en-US" sz="1400" dirty="0" err="1">
                <a:solidFill>
                  <a:srgbClr val="002060"/>
                </a:solidFill>
              </a:rPr>
              <a:t>Bluewater</a:t>
            </a:r>
            <a:r>
              <a:rPr lang="en-US" sz="1400" dirty="0">
                <a:solidFill>
                  <a:srgbClr val="002060"/>
                </a:solidFill>
              </a:rPr>
              <a:t> Energy Services B.V.: Financials</a:t>
            </a:r>
          </a:p>
          <a:p>
            <a:pPr marL="285750" indent="-285750" algn="just">
              <a:lnSpc>
                <a:spcPct val="150000"/>
              </a:lnSpc>
              <a:buFont typeface="Wingdings" panose="05000000000000000000" pitchFamily="2" charset="2"/>
              <a:buChar char="Ø"/>
            </a:pPr>
            <a:r>
              <a:rPr lang="en-US" sz="1400" dirty="0">
                <a:solidFill>
                  <a:srgbClr val="002060"/>
                </a:solidFill>
              </a:rPr>
              <a:t>Figure 55	 </a:t>
            </a:r>
            <a:r>
              <a:rPr lang="en-US" sz="1400" dirty="0" err="1">
                <a:solidFill>
                  <a:srgbClr val="002060"/>
                </a:solidFill>
              </a:rPr>
              <a:t>Bumi</a:t>
            </a:r>
            <a:r>
              <a:rPr lang="en-US" sz="1400" dirty="0">
                <a:solidFill>
                  <a:srgbClr val="002060"/>
                </a:solidFill>
              </a:rPr>
              <a:t> Armada </a:t>
            </a:r>
            <a:r>
              <a:rPr lang="en-US" sz="1400" dirty="0" err="1">
                <a:solidFill>
                  <a:srgbClr val="002060"/>
                </a:solidFill>
              </a:rPr>
              <a:t>Berhad</a:t>
            </a:r>
            <a:r>
              <a:rPr lang="en-US" sz="1400" dirty="0">
                <a:solidFill>
                  <a:srgbClr val="002060"/>
                </a:solidFill>
              </a:rPr>
              <a:t>: Financials</a:t>
            </a:r>
          </a:p>
          <a:p>
            <a:pPr marL="285750" indent="-285750" algn="just">
              <a:lnSpc>
                <a:spcPct val="150000"/>
              </a:lnSpc>
              <a:buFont typeface="Wingdings" panose="05000000000000000000" pitchFamily="2" charset="2"/>
              <a:buChar char="Ø"/>
            </a:pPr>
            <a:r>
              <a:rPr lang="en-US" sz="1400" dirty="0">
                <a:solidFill>
                  <a:srgbClr val="002060"/>
                </a:solidFill>
              </a:rPr>
              <a:t>Figure 56	BW Offshore: Financials</a:t>
            </a:r>
          </a:p>
          <a:p>
            <a:pPr marL="285750" indent="-285750" algn="just">
              <a:lnSpc>
                <a:spcPct val="150000"/>
              </a:lnSpc>
              <a:buFont typeface="Wingdings" panose="05000000000000000000" pitchFamily="2" charset="2"/>
              <a:buChar char="Ø"/>
            </a:pPr>
            <a:r>
              <a:rPr lang="en-US" sz="1400" dirty="0">
                <a:solidFill>
                  <a:srgbClr val="002060"/>
                </a:solidFill>
              </a:rPr>
              <a:t>Figure 57	Chevron Corporation.: Financials</a:t>
            </a:r>
          </a:p>
          <a:p>
            <a:pPr marL="285750" indent="-285750" algn="just">
              <a:lnSpc>
                <a:spcPct val="150000"/>
              </a:lnSpc>
              <a:buFont typeface="Wingdings" panose="05000000000000000000" pitchFamily="2" charset="2"/>
              <a:buChar char="Ø"/>
            </a:pPr>
            <a:r>
              <a:rPr lang="en-US" sz="1400" dirty="0">
                <a:solidFill>
                  <a:srgbClr val="002060"/>
                </a:solidFill>
              </a:rPr>
              <a:t>Figure 58	ExxonMobil: Financials</a:t>
            </a:r>
          </a:p>
          <a:p>
            <a:pPr marL="285750" indent="-285750" algn="just">
              <a:lnSpc>
                <a:spcPct val="150000"/>
              </a:lnSpc>
              <a:buFont typeface="Wingdings" panose="05000000000000000000" pitchFamily="2" charset="2"/>
              <a:buChar char="Ø"/>
            </a:pPr>
            <a:r>
              <a:rPr lang="en-US" sz="1400" dirty="0">
                <a:solidFill>
                  <a:srgbClr val="002060"/>
                </a:solidFill>
              </a:rPr>
              <a:t>Figure 59	MODEC: Financials</a:t>
            </a:r>
          </a:p>
          <a:p>
            <a:pPr marL="285750" indent="-285750" algn="just">
              <a:lnSpc>
                <a:spcPct val="150000"/>
              </a:lnSpc>
              <a:buFont typeface="Wingdings" panose="05000000000000000000" pitchFamily="2" charset="2"/>
              <a:buChar char="Ø"/>
            </a:pPr>
            <a:r>
              <a:rPr lang="en-US" sz="1400" dirty="0">
                <a:solidFill>
                  <a:srgbClr val="002060"/>
                </a:solidFill>
              </a:rPr>
              <a:t>Figure 60	</a:t>
            </a:r>
            <a:r>
              <a:rPr lang="en-US" sz="1400" dirty="0" err="1">
                <a:solidFill>
                  <a:srgbClr val="002060"/>
                </a:solidFill>
              </a:rPr>
              <a:t>Petrobras</a:t>
            </a:r>
            <a:r>
              <a:rPr lang="en-US" sz="1400" dirty="0">
                <a:solidFill>
                  <a:srgbClr val="002060"/>
                </a:solidFill>
              </a:rPr>
              <a:t>: Financials</a:t>
            </a:r>
          </a:p>
        </p:txBody>
      </p:sp>
    </p:spTree>
    <p:extLst>
      <p:ext uri="{BB962C8B-B14F-4D97-AF65-F5344CB8AC3E}">
        <p14:creationId xmlns:p14="http://schemas.microsoft.com/office/powerpoint/2010/main" val="32920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7" name="Rounded Rectangle 54">
            <a:extLst>
              <a:ext uri="{FF2B5EF4-FFF2-40B4-BE49-F238E27FC236}">
                <a16:creationId xmlns:a16="http://schemas.microsoft.com/office/drawing/2014/main" id="{833ADFE9-09CF-4019-BCB1-4C437BC7F46A}"/>
              </a:ext>
            </a:extLst>
          </p:cNvPr>
          <p:cNvSpPr/>
          <p:nvPr/>
        </p:nvSpPr>
        <p:spPr>
          <a:xfrm>
            <a:off x="106532" y="896644"/>
            <a:ext cx="11967099" cy="555105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b="1" dirty="0">
                <a:solidFill>
                  <a:srgbClr val="002060"/>
                </a:solidFill>
              </a:rPr>
              <a:t>List of Figures</a:t>
            </a:r>
          </a:p>
          <a:p>
            <a:pPr marL="285750" indent="-285750" algn="just">
              <a:lnSpc>
                <a:spcPct val="150000"/>
              </a:lnSpc>
              <a:buFont typeface="Wingdings" panose="05000000000000000000" pitchFamily="2" charset="2"/>
              <a:buChar char="Ø"/>
            </a:pPr>
            <a:r>
              <a:rPr lang="en-US" sz="1400" dirty="0">
                <a:solidFill>
                  <a:srgbClr val="002060"/>
                </a:solidFill>
              </a:rPr>
              <a:t>Figure 61	</a:t>
            </a:r>
            <a:r>
              <a:rPr lang="en-US" sz="1400" dirty="0" err="1">
                <a:solidFill>
                  <a:srgbClr val="002060"/>
                </a:solidFill>
              </a:rPr>
              <a:t>Petronas</a:t>
            </a:r>
            <a:r>
              <a:rPr lang="en-US" sz="1400" dirty="0">
                <a:solidFill>
                  <a:srgbClr val="002060"/>
                </a:solidFill>
              </a:rPr>
              <a:t>: Financials</a:t>
            </a:r>
          </a:p>
          <a:p>
            <a:pPr marL="285750" indent="-285750" algn="just">
              <a:lnSpc>
                <a:spcPct val="150000"/>
              </a:lnSpc>
              <a:buFont typeface="Wingdings" panose="05000000000000000000" pitchFamily="2" charset="2"/>
              <a:buChar char="Ø"/>
            </a:pPr>
            <a:r>
              <a:rPr lang="en-US" sz="1400" dirty="0">
                <a:solidFill>
                  <a:srgbClr val="002060"/>
                </a:solidFill>
              </a:rPr>
              <a:t>Figure 62	Shell </a:t>
            </a:r>
            <a:r>
              <a:rPr lang="en-US" sz="1400" dirty="0" err="1">
                <a:solidFill>
                  <a:srgbClr val="002060"/>
                </a:solidFill>
              </a:rPr>
              <a:t>Plc</a:t>
            </a:r>
            <a:r>
              <a:rPr lang="en-US" sz="1400" dirty="0">
                <a:solidFill>
                  <a:srgbClr val="002060"/>
                </a:solidFill>
              </a:rPr>
              <a:t>: Financials</a:t>
            </a:r>
          </a:p>
          <a:p>
            <a:pPr marL="285750" indent="-285750" algn="just">
              <a:lnSpc>
                <a:spcPct val="150000"/>
              </a:lnSpc>
              <a:buFont typeface="Wingdings" panose="05000000000000000000" pitchFamily="2" charset="2"/>
              <a:buChar char="Ø"/>
            </a:pPr>
            <a:r>
              <a:rPr lang="en-US" sz="1400" dirty="0">
                <a:solidFill>
                  <a:srgbClr val="002060"/>
                </a:solidFill>
              </a:rPr>
              <a:t>Figure 63	SBM Offshore: Financials</a:t>
            </a:r>
          </a:p>
          <a:p>
            <a:pPr marL="285750" indent="-285750" algn="just">
              <a:lnSpc>
                <a:spcPct val="150000"/>
              </a:lnSpc>
              <a:buFont typeface="Wingdings" panose="05000000000000000000" pitchFamily="2" charset="2"/>
              <a:buChar char="Ø"/>
            </a:pPr>
            <a:r>
              <a:rPr lang="en-US" sz="1400" dirty="0">
                <a:solidFill>
                  <a:srgbClr val="002060"/>
                </a:solidFill>
              </a:rPr>
              <a:t>Figure 64	</a:t>
            </a:r>
            <a:r>
              <a:rPr lang="en-US" sz="1400" dirty="0" err="1">
                <a:solidFill>
                  <a:srgbClr val="002060"/>
                </a:solidFill>
              </a:rPr>
              <a:t>Teekay</a:t>
            </a:r>
            <a:r>
              <a:rPr lang="en-US" sz="1400" dirty="0">
                <a:solidFill>
                  <a:srgbClr val="002060"/>
                </a:solidFill>
              </a:rPr>
              <a:t> Corporation: Financials</a:t>
            </a:r>
          </a:p>
          <a:p>
            <a:pPr marL="285750" indent="-285750" algn="just">
              <a:lnSpc>
                <a:spcPct val="150000"/>
              </a:lnSpc>
              <a:buFont typeface="Wingdings" panose="05000000000000000000" pitchFamily="2" charset="2"/>
              <a:buChar char="Ø"/>
            </a:pPr>
            <a:r>
              <a:rPr lang="en-US" sz="1400" dirty="0">
                <a:solidFill>
                  <a:srgbClr val="002060"/>
                </a:solidFill>
              </a:rPr>
              <a:t>Figure 65	</a:t>
            </a:r>
            <a:r>
              <a:rPr lang="en-US" sz="1400" dirty="0" err="1">
                <a:solidFill>
                  <a:srgbClr val="002060"/>
                </a:solidFill>
              </a:rPr>
              <a:t>Yinson</a:t>
            </a:r>
            <a:r>
              <a:rPr lang="en-US" sz="1400" dirty="0">
                <a:solidFill>
                  <a:srgbClr val="002060"/>
                </a:solidFill>
              </a:rPr>
              <a:t> Holdings </a:t>
            </a:r>
            <a:r>
              <a:rPr lang="en-US" sz="1400" dirty="0" err="1">
                <a:solidFill>
                  <a:srgbClr val="002060"/>
                </a:solidFill>
              </a:rPr>
              <a:t>Berhad</a:t>
            </a:r>
            <a:r>
              <a:rPr lang="en-US" sz="1400" dirty="0">
                <a:solidFill>
                  <a:srgbClr val="002060"/>
                </a:solidFill>
              </a:rPr>
              <a:t>: Financials</a:t>
            </a:r>
          </a:p>
        </p:txBody>
      </p:sp>
    </p:spTree>
    <p:extLst>
      <p:ext uri="{BB962C8B-B14F-4D97-AF65-F5344CB8AC3E}">
        <p14:creationId xmlns:p14="http://schemas.microsoft.com/office/powerpoint/2010/main" val="527319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1</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1354217"/>
          </a:xfrm>
          <a:prstGeom prst="rect">
            <a:avLst/>
          </a:prstGeom>
          <a:noFill/>
        </p:spPr>
        <p:txBody>
          <a:bodyPr wrap="square" lIns="0" tIns="0" rIns="0" bIns="0" rtlCol="0">
            <a:spAutoFit/>
          </a:bodyPr>
          <a:lstStyle/>
          <a:p>
            <a:pPr algn="ctr"/>
            <a:r>
              <a:rPr lang="en-US" sz="4400" dirty="0">
                <a:solidFill>
                  <a:schemeClr val="bg1"/>
                </a:solidFill>
                <a:latin typeface="+mj-lt"/>
              </a:rPr>
              <a:t>METHODOLOGY &amp; SCOPE</a:t>
            </a:r>
            <a:endParaRPr lang="en-US" sz="4400" b="1" dirty="0">
              <a:solidFill>
                <a:schemeClr val="bg1"/>
              </a:solidFill>
              <a:latin typeface="+mj-lt"/>
            </a:endParaRPr>
          </a:p>
        </p:txBody>
      </p:sp>
      <p:sp>
        <p:nvSpPr>
          <p:cNvPr id="9" name="TextBox 8">
            <a:extLst>
              <a:ext uri="{FF2B5EF4-FFF2-40B4-BE49-F238E27FC236}">
                <a16:creationId xmlns:a16="http://schemas.microsoft.com/office/drawing/2014/main" id="{3A7BAC17-2397-7D42-975A-D1B195D6F6C3}"/>
              </a:ext>
            </a:extLst>
          </p:cNvPr>
          <p:cNvSpPr txBox="1"/>
          <p:nvPr/>
        </p:nvSpPr>
        <p:spPr>
          <a:xfrm>
            <a:off x="7076747" y="2228769"/>
            <a:ext cx="5115253" cy="738664"/>
          </a:xfrm>
          <a:prstGeom prst="rect">
            <a:avLst/>
          </a:prstGeom>
          <a:noFill/>
        </p:spPr>
        <p:txBody>
          <a:bodyPr wrap="square" lIns="0" tIns="0" rIns="0" bIns="0" rtlCol="0">
            <a:spAutoFit/>
          </a:bodyPr>
          <a:lstStyle/>
          <a:p>
            <a:pPr marL="571500" indent="-571500">
              <a:buFont typeface="Arial" panose="020B0604020202020204" pitchFamily="34" charset="0"/>
              <a:buChar char="•"/>
            </a:pPr>
            <a:r>
              <a:rPr lang="en-US" sz="2400" dirty="0">
                <a:solidFill>
                  <a:schemeClr val="bg1"/>
                </a:solidFill>
                <a:latin typeface="+mj-lt"/>
              </a:rPr>
              <a:t>Research Methodology</a:t>
            </a:r>
          </a:p>
          <a:p>
            <a:pPr marL="571500" indent="-571500">
              <a:buFont typeface="Arial" panose="020B0604020202020204" pitchFamily="34" charset="0"/>
              <a:buChar char="•"/>
            </a:pPr>
            <a:r>
              <a:rPr lang="en-US" sz="2400" dirty="0">
                <a:solidFill>
                  <a:schemeClr val="bg1"/>
                </a:solidFill>
                <a:latin typeface="+mj-lt"/>
              </a:rPr>
              <a:t>Scope of the Report</a:t>
            </a:r>
          </a:p>
        </p:txBody>
      </p:sp>
    </p:spTree>
    <p:extLst>
      <p:ext uri="{BB962C8B-B14F-4D97-AF65-F5344CB8AC3E}">
        <p14:creationId xmlns:p14="http://schemas.microsoft.com/office/powerpoint/2010/main" val="855034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1803106178"/>
              </p:ext>
            </p:extLst>
          </p:nvPr>
        </p:nvGraphicFramePr>
        <p:xfrm>
          <a:off x="325821" y="987972"/>
          <a:ext cx="11457496" cy="355565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4</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Market Dynamics</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 Market Impacting Factors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2"/>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Drivers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Rise in offshore activities in deep water areas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120104230"/>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Flexibility of the system</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Restraints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Severe budget constraints and limited FPSO service to the current production platforms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Opportunity</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657350" marR="0" lvl="3"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XX</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9"/>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Impact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0"/>
                  </a:ext>
                </a:extLst>
              </a:tr>
            </a:tbl>
          </a:graphicData>
        </a:graphic>
      </p:graphicFrame>
      <p:grpSp>
        <p:nvGrpSpPr>
          <p:cNvPr id="57" name="Group 56">
            <a:extLst>
              <a:ext uri="{FF2B5EF4-FFF2-40B4-BE49-F238E27FC236}">
                <a16:creationId xmlns:a16="http://schemas.microsoft.com/office/drawing/2014/main" id="{C93AF4EA-1BA4-4CFF-AA22-BDD9D878047F}"/>
              </a:ext>
            </a:extLst>
          </p:cNvPr>
          <p:cNvGrpSpPr/>
          <p:nvPr/>
        </p:nvGrpSpPr>
        <p:grpSpPr>
          <a:xfrm>
            <a:off x="10645003" y="2045199"/>
            <a:ext cx="947907" cy="180383"/>
            <a:chOff x="8784672" y="5474183"/>
            <a:chExt cx="1031232" cy="201548"/>
          </a:xfrm>
        </p:grpSpPr>
        <p:sp>
          <p:nvSpPr>
            <p:cNvPr id="58" name="Rounded Rectangle 12">
              <a:extLst>
                <a:ext uri="{FF2B5EF4-FFF2-40B4-BE49-F238E27FC236}">
                  <a16:creationId xmlns:a16="http://schemas.microsoft.com/office/drawing/2014/main" id="{3E591E5F-BD66-4A55-89DD-1A595A50988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13">
              <a:extLst>
                <a:ext uri="{FF2B5EF4-FFF2-40B4-BE49-F238E27FC236}">
                  <a16:creationId xmlns:a16="http://schemas.microsoft.com/office/drawing/2014/main" id="{5D7F4EB6-F786-43BA-99D8-F50829A15E73}"/>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14">
              <a:extLst>
                <a:ext uri="{FF2B5EF4-FFF2-40B4-BE49-F238E27FC236}">
                  <a16:creationId xmlns:a16="http://schemas.microsoft.com/office/drawing/2014/main" id="{F2D2C483-D2A1-456E-96E8-34EE9139C57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6F9CB6FE-7C07-41EF-AEDE-A2CA8C107A88}"/>
              </a:ext>
            </a:extLst>
          </p:cNvPr>
          <p:cNvGrpSpPr/>
          <p:nvPr/>
        </p:nvGrpSpPr>
        <p:grpSpPr>
          <a:xfrm>
            <a:off x="10645003" y="3982962"/>
            <a:ext cx="947907" cy="180383"/>
            <a:chOff x="8784672" y="5474183"/>
            <a:chExt cx="1031232" cy="201548"/>
          </a:xfrm>
        </p:grpSpPr>
        <p:sp>
          <p:nvSpPr>
            <p:cNvPr id="114" name="Rounded Rectangle 57">
              <a:extLst>
                <a:ext uri="{FF2B5EF4-FFF2-40B4-BE49-F238E27FC236}">
                  <a16:creationId xmlns:a16="http://schemas.microsoft.com/office/drawing/2014/main" id="{3D416655-FD49-4F92-B8DF-02228930956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58">
              <a:extLst>
                <a:ext uri="{FF2B5EF4-FFF2-40B4-BE49-F238E27FC236}">
                  <a16:creationId xmlns:a16="http://schemas.microsoft.com/office/drawing/2014/main" id="{95F698AD-2976-4D47-B3EE-6DBD167C4EE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ounded Rectangle 59">
              <a:extLst>
                <a:ext uri="{FF2B5EF4-FFF2-40B4-BE49-F238E27FC236}">
                  <a16:creationId xmlns:a16="http://schemas.microsoft.com/office/drawing/2014/main" id="{A497D855-A570-4837-B6ED-35E5C7BD3F7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3E803908-7597-475B-AC7F-8D313D2CBFFF}"/>
              </a:ext>
            </a:extLst>
          </p:cNvPr>
          <p:cNvGrpSpPr/>
          <p:nvPr/>
        </p:nvGrpSpPr>
        <p:grpSpPr>
          <a:xfrm>
            <a:off x="10645003" y="3326231"/>
            <a:ext cx="947907" cy="180383"/>
            <a:chOff x="8784672" y="5474183"/>
            <a:chExt cx="1031232" cy="201548"/>
          </a:xfrm>
        </p:grpSpPr>
        <p:sp>
          <p:nvSpPr>
            <p:cNvPr id="17" name="Rounded Rectangle 49">
              <a:extLst>
                <a:ext uri="{FF2B5EF4-FFF2-40B4-BE49-F238E27FC236}">
                  <a16:creationId xmlns:a16="http://schemas.microsoft.com/office/drawing/2014/main" id="{458785E6-509A-49DA-BA15-D1962734F54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50">
              <a:extLst>
                <a:ext uri="{FF2B5EF4-FFF2-40B4-BE49-F238E27FC236}">
                  <a16:creationId xmlns:a16="http://schemas.microsoft.com/office/drawing/2014/main" id="{937E4DE6-C6B8-4B99-BD6A-25B0B09CB6E3}"/>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51">
              <a:extLst>
                <a:ext uri="{FF2B5EF4-FFF2-40B4-BE49-F238E27FC236}">
                  <a16:creationId xmlns:a16="http://schemas.microsoft.com/office/drawing/2014/main" id="{F10499AF-E587-4D7D-8D0B-07DCCFEDA8C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587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6020AC6-6CD8-9546-8ACC-3923BB703183}"/>
              </a:ext>
            </a:extLst>
          </p:cNvPr>
          <p:cNvSpPr/>
          <p:nvPr/>
        </p:nvSpPr>
        <p:spPr>
          <a:xfrm>
            <a:off x="3436368" y="2060475"/>
            <a:ext cx="4582019" cy="3926136"/>
          </a:xfrm>
          <a:prstGeom prst="ellipse">
            <a:avLst/>
          </a:prstGeom>
          <a:solidFill>
            <a:schemeClr val="bg1">
              <a:alpha val="65000"/>
            </a:schemeClr>
          </a:solidFill>
          <a:ln w="57150">
            <a:solidFill>
              <a:srgbClr val="62D23B">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7" name="Oval 6">
            <a:extLst>
              <a:ext uri="{FF2B5EF4-FFF2-40B4-BE49-F238E27FC236}">
                <a16:creationId xmlns:a16="http://schemas.microsoft.com/office/drawing/2014/main" id="{D985CE0B-ACFA-A14F-B593-1EBA31DFC114}"/>
              </a:ext>
            </a:extLst>
          </p:cNvPr>
          <p:cNvSpPr/>
          <p:nvPr/>
        </p:nvSpPr>
        <p:spPr>
          <a:xfrm>
            <a:off x="3833983" y="2401172"/>
            <a:ext cx="3786792" cy="3231483"/>
          </a:xfrm>
          <a:prstGeom prst="ellipse">
            <a:avLst/>
          </a:prstGeom>
          <a:solidFill>
            <a:schemeClr val="bg1">
              <a:alpha val="65000"/>
            </a:schemeClr>
          </a:solidFill>
          <a:ln>
            <a:solidFill>
              <a:srgbClr val="FF0000"/>
            </a:solidFill>
          </a:ln>
          <a:effectLst>
            <a:outerShdw blurRad="635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a:solidFill>
                <a:prstClr val="white"/>
              </a:solidFill>
              <a:latin typeface="Calibri"/>
            </a:endParaRPr>
          </a:p>
        </p:txBody>
      </p:sp>
      <p:sp>
        <p:nvSpPr>
          <p:cNvPr id="8" name="Freeform 114">
            <a:extLst>
              <a:ext uri="{FF2B5EF4-FFF2-40B4-BE49-F238E27FC236}">
                <a16:creationId xmlns:a16="http://schemas.microsoft.com/office/drawing/2014/main" id="{7B77DF76-2D89-A644-8A15-6F98A4E2C1F0}"/>
              </a:ext>
            </a:extLst>
          </p:cNvPr>
          <p:cNvSpPr>
            <a:spLocks/>
          </p:cNvSpPr>
          <p:nvPr/>
        </p:nvSpPr>
        <p:spPr bwMode="auto">
          <a:xfrm>
            <a:off x="4067118" y="3401263"/>
            <a:ext cx="1798103" cy="2053702"/>
          </a:xfrm>
          <a:custGeom>
            <a:avLst/>
            <a:gdLst>
              <a:gd name="T0" fmla="*/ 358 w 369"/>
              <a:gd name="T1" fmla="*/ 321 h 492"/>
              <a:gd name="T2" fmla="*/ 358 w 369"/>
              <a:gd name="T3" fmla="*/ 321 h 492"/>
              <a:gd name="T4" fmla="*/ 344 w 369"/>
              <a:gd name="T5" fmla="*/ 322 h 492"/>
              <a:gd name="T6" fmla="*/ 171 w 369"/>
              <a:gd name="T7" fmla="*/ 150 h 492"/>
              <a:gd name="T8" fmla="*/ 189 w 369"/>
              <a:gd name="T9" fmla="*/ 73 h 492"/>
              <a:gd name="T10" fmla="*/ 189 w 369"/>
              <a:gd name="T11" fmla="*/ 73 h 492"/>
              <a:gd name="T12" fmla="*/ 126 w 369"/>
              <a:gd name="T13" fmla="*/ 7 h 492"/>
              <a:gd name="T14" fmla="*/ 35 w 369"/>
              <a:gd name="T15" fmla="*/ 0 h 492"/>
              <a:gd name="T16" fmla="*/ 0 w 369"/>
              <a:gd name="T17" fmla="*/ 150 h 492"/>
              <a:gd name="T18" fmla="*/ 344 w 369"/>
              <a:gd name="T19" fmla="*/ 492 h 492"/>
              <a:gd name="T20" fmla="*/ 369 w 369"/>
              <a:gd name="T21" fmla="*/ 491 h 492"/>
              <a:gd name="T22" fmla="*/ 331 w 369"/>
              <a:gd name="T23" fmla="*/ 410 h 492"/>
              <a:gd name="T24" fmla="*/ 358 w 369"/>
              <a:gd name="T25" fmla="*/ 32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9" h="492">
                <a:moveTo>
                  <a:pt x="358" y="321"/>
                </a:moveTo>
                <a:cubicBezTo>
                  <a:pt x="358" y="321"/>
                  <a:pt x="358" y="321"/>
                  <a:pt x="358" y="321"/>
                </a:cubicBezTo>
                <a:cubicBezTo>
                  <a:pt x="353" y="321"/>
                  <a:pt x="348" y="322"/>
                  <a:pt x="344" y="322"/>
                </a:cubicBezTo>
                <a:cubicBezTo>
                  <a:pt x="248" y="322"/>
                  <a:pt x="171" y="245"/>
                  <a:pt x="171" y="150"/>
                </a:cubicBezTo>
                <a:cubicBezTo>
                  <a:pt x="171" y="122"/>
                  <a:pt x="177" y="96"/>
                  <a:pt x="189" y="73"/>
                </a:cubicBezTo>
                <a:cubicBezTo>
                  <a:pt x="189" y="73"/>
                  <a:pt x="189" y="73"/>
                  <a:pt x="189" y="73"/>
                </a:cubicBezTo>
                <a:cubicBezTo>
                  <a:pt x="126" y="7"/>
                  <a:pt x="126" y="7"/>
                  <a:pt x="126" y="7"/>
                </a:cubicBezTo>
                <a:cubicBezTo>
                  <a:pt x="35" y="0"/>
                  <a:pt x="35" y="0"/>
                  <a:pt x="35" y="0"/>
                </a:cubicBezTo>
                <a:cubicBezTo>
                  <a:pt x="13" y="46"/>
                  <a:pt x="0" y="96"/>
                  <a:pt x="0" y="150"/>
                </a:cubicBezTo>
                <a:cubicBezTo>
                  <a:pt x="0" y="339"/>
                  <a:pt x="154" y="492"/>
                  <a:pt x="344" y="492"/>
                </a:cubicBezTo>
                <a:cubicBezTo>
                  <a:pt x="352" y="492"/>
                  <a:pt x="361" y="491"/>
                  <a:pt x="369" y="491"/>
                </a:cubicBezTo>
                <a:cubicBezTo>
                  <a:pt x="331" y="410"/>
                  <a:pt x="331" y="410"/>
                  <a:pt x="331" y="410"/>
                </a:cubicBezTo>
                <a:lnTo>
                  <a:pt x="358" y="321"/>
                </a:lnTo>
                <a:close/>
              </a:path>
            </a:pathLst>
          </a:custGeom>
          <a:solidFill>
            <a:srgbClr val="56BA2E">
              <a:alpha val="65000"/>
            </a:srgbClr>
          </a:solidFill>
          <a:ln>
            <a:noFill/>
          </a:ln>
          <a:effectLst>
            <a:outerShdw blurRad="50800" dist="381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9" name="Freeform 115">
            <a:extLst>
              <a:ext uri="{FF2B5EF4-FFF2-40B4-BE49-F238E27FC236}">
                <a16:creationId xmlns:a16="http://schemas.microsoft.com/office/drawing/2014/main" id="{F3E66BA2-8B5E-8348-B870-FC0BFA880E35}"/>
              </a:ext>
            </a:extLst>
          </p:cNvPr>
          <p:cNvSpPr>
            <a:spLocks/>
          </p:cNvSpPr>
          <p:nvPr/>
        </p:nvSpPr>
        <p:spPr bwMode="auto">
          <a:xfrm>
            <a:off x="5675710" y="3212742"/>
            <a:ext cx="1734324" cy="2233510"/>
          </a:xfrm>
          <a:custGeom>
            <a:avLst/>
            <a:gdLst>
              <a:gd name="T0" fmla="*/ 356 w 356"/>
              <a:gd name="T1" fmla="*/ 194 h 535"/>
              <a:gd name="T2" fmla="*/ 295 w 356"/>
              <a:gd name="T3" fmla="*/ 0 h 535"/>
              <a:gd name="T4" fmla="*/ 246 w 356"/>
              <a:gd name="T5" fmla="*/ 74 h 535"/>
              <a:gd name="T6" fmla="*/ 154 w 356"/>
              <a:gd name="T7" fmla="*/ 96 h 535"/>
              <a:gd name="T8" fmla="*/ 154 w 356"/>
              <a:gd name="T9" fmla="*/ 96 h 535"/>
              <a:gd name="T10" fmla="*/ 186 w 356"/>
              <a:gd name="T11" fmla="*/ 194 h 535"/>
              <a:gd name="T12" fmla="*/ 27 w 356"/>
              <a:gd name="T13" fmla="*/ 365 h 535"/>
              <a:gd name="T14" fmla="*/ 27 w 356"/>
              <a:gd name="T15" fmla="*/ 365 h 535"/>
              <a:gd name="T16" fmla="*/ 0 w 356"/>
              <a:gd name="T17" fmla="*/ 454 h 535"/>
              <a:gd name="T18" fmla="*/ 38 w 356"/>
              <a:gd name="T19" fmla="*/ 535 h 535"/>
              <a:gd name="T20" fmla="*/ 356 w 356"/>
              <a:gd name="T21" fmla="*/ 19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535">
                <a:moveTo>
                  <a:pt x="356" y="194"/>
                </a:moveTo>
                <a:cubicBezTo>
                  <a:pt x="356" y="122"/>
                  <a:pt x="333" y="55"/>
                  <a:pt x="295" y="0"/>
                </a:cubicBezTo>
                <a:cubicBezTo>
                  <a:pt x="246" y="74"/>
                  <a:pt x="246" y="74"/>
                  <a:pt x="246" y="74"/>
                </a:cubicBezTo>
                <a:cubicBezTo>
                  <a:pt x="154" y="96"/>
                  <a:pt x="154" y="96"/>
                  <a:pt x="154" y="96"/>
                </a:cubicBezTo>
                <a:cubicBezTo>
                  <a:pt x="154" y="96"/>
                  <a:pt x="154" y="96"/>
                  <a:pt x="154" y="96"/>
                </a:cubicBezTo>
                <a:cubicBezTo>
                  <a:pt x="174" y="123"/>
                  <a:pt x="186" y="157"/>
                  <a:pt x="186" y="194"/>
                </a:cubicBezTo>
                <a:cubicBezTo>
                  <a:pt x="186" y="284"/>
                  <a:pt x="116" y="358"/>
                  <a:pt x="27" y="365"/>
                </a:cubicBezTo>
                <a:cubicBezTo>
                  <a:pt x="27" y="365"/>
                  <a:pt x="27" y="365"/>
                  <a:pt x="27" y="365"/>
                </a:cubicBezTo>
                <a:cubicBezTo>
                  <a:pt x="0" y="454"/>
                  <a:pt x="0" y="454"/>
                  <a:pt x="0" y="454"/>
                </a:cubicBezTo>
                <a:cubicBezTo>
                  <a:pt x="38" y="535"/>
                  <a:pt x="38" y="535"/>
                  <a:pt x="38" y="535"/>
                </a:cubicBezTo>
                <a:cubicBezTo>
                  <a:pt x="215" y="522"/>
                  <a:pt x="356" y="374"/>
                  <a:pt x="356" y="194"/>
                </a:cubicBezTo>
                <a:close/>
              </a:path>
            </a:pathLst>
          </a:custGeom>
          <a:solidFill>
            <a:srgbClr val="2B7DB7">
              <a:alpha val="6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Light"/>
            </a:endParaRPr>
          </a:p>
        </p:txBody>
      </p:sp>
      <p:sp>
        <p:nvSpPr>
          <p:cNvPr id="10" name="Donut 9">
            <a:extLst>
              <a:ext uri="{FF2B5EF4-FFF2-40B4-BE49-F238E27FC236}">
                <a16:creationId xmlns:a16="http://schemas.microsoft.com/office/drawing/2014/main" id="{C9DE4AD8-BE4D-534D-8A02-42890CCCF965}"/>
              </a:ext>
            </a:extLst>
          </p:cNvPr>
          <p:cNvSpPr/>
          <p:nvPr/>
        </p:nvSpPr>
        <p:spPr>
          <a:xfrm>
            <a:off x="3574325" y="2198823"/>
            <a:ext cx="4304492" cy="3671910"/>
          </a:xfrm>
          <a:prstGeom prst="donut">
            <a:avLst>
              <a:gd name="adj" fmla="val 0"/>
            </a:avLst>
          </a:prstGeom>
          <a:solidFill>
            <a:schemeClr val="bg1">
              <a:alpha val="65000"/>
            </a:schemeClr>
          </a:solidFill>
          <a:ln w="57150">
            <a:solidFill>
              <a:srgbClr val="2B7DB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a:solidFill>
                <a:prstClr val="white"/>
              </a:solidFill>
              <a:latin typeface="Calibri"/>
            </a:endParaRPr>
          </a:p>
        </p:txBody>
      </p:sp>
      <p:sp>
        <p:nvSpPr>
          <p:cNvPr id="11" name="Oval 109">
            <a:extLst>
              <a:ext uri="{FF2B5EF4-FFF2-40B4-BE49-F238E27FC236}">
                <a16:creationId xmlns:a16="http://schemas.microsoft.com/office/drawing/2014/main" id="{47DD5DFB-352E-6547-8BC8-7E9B5DA36533}"/>
              </a:ext>
            </a:extLst>
          </p:cNvPr>
          <p:cNvSpPr>
            <a:spLocks noChangeArrowheads="1"/>
          </p:cNvSpPr>
          <p:nvPr/>
        </p:nvSpPr>
        <p:spPr bwMode="auto">
          <a:xfrm>
            <a:off x="6317831" y="3938927"/>
            <a:ext cx="2129331" cy="1812193"/>
          </a:xfrm>
          <a:prstGeom prst="ellipse">
            <a:avLst/>
          </a:prstGeom>
          <a:solidFill>
            <a:srgbClr val="2B7DB7">
              <a:alpha val="6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Light"/>
            </a:endParaRPr>
          </a:p>
        </p:txBody>
      </p:sp>
      <p:sp>
        <p:nvSpPr>
          <p:cNvPr id="12" name="Oval 110">
            <a:extLst>
              <a:ext uri="{FF2B5EF4-FFF2-40B4-BE49-F238E27FC236}">
                <a16:creationId xmlns:a16="http://schemas.microsoft.com/office/drawing/2014/main" id="{71CD32BB-0694-0B4E-85F2-47BD54437242}"/>
              </a:ext>
            </a:extLst>
          </p:cNvPr>
          <p:cNvSpPr>
            <a:spLocks noChangeArrowheads="1"/>
          </p:cNvSpPr>
          <p:nvPr/>
        </p:nvSpPr>
        <p:spPr bwMode="auto">
          <a:xfrm>
            <a:off x="6553115" y="4135083"/>
            <a:ext cx="1660822" cy="1419883"/>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solidFill>
                <a:prstClr val="black"/>
              </a:solidFill>
              <a:latin typeface="Calibri"/>
            </a:endParaRPr>
          </a:p>
        </p:txBody>
      </p:sp>
      <p:sp>
        <p:nvSpPr>
          <p:cNvPr id="13" name="Freeform 113">
            <a:extLst>
              <a:ext uri="{FF2B5EF4-FFF2-40B4-BE49-F238E27FC236}">
                <a16:creationId xmlns:a16="http://schemas.microsoft.com/office/drawing/2014/main" id="{73CA42DD-E3CB-ED4B-A02D-BC98A588A5DF}"/>
              </a:ext>
            </a:extLst>
          </p:cNvPr>
          <p:cNvSpPr>
            <a:spLocks/>
          </p:cNvSpPr>
          <p:nvPr/>
        </p:nvSpPr>
        <p:spPr bwMode="auto">
          <a:xfrm>
            <a:off x="4237875" y="2602700"/>
            <a:ext cx="2880256" cy="1103534"/>
          </a:xfrm>
          <a:custGeom>
            <a:avLst/>
            <a:gdLst>
              <a:gd name="T0" fmla="*/ 154 w 591"/>
              <a:gd name="T1" fmla="*/ 264 h 264"/>
              <a:gd name="T2" fmla="*/ 154 w 591"/>
              <a:gd name="T3" fmla="*/ 264 h 264"/>
              <a:gd name="T4" fmla="*/ 309 w 591"/>
              <a:gd name="T5" fmla="*/ 170 h 264"/>
              <a:gd name="T6" fmla="*/ 450 w 591"/>
              <a:gd name="T7" fmla="*/ 243 h 264"/>
              <a:gd name="T8" fmla="*/ 450 w 591"/>
              <a:gd name="T9" fmla="*/ 243 h 264"/>
              <a:gd name="T10" fmla="*/ 542 w 591"/>
              <a:gd name="T11" fmla="*/ 221 h 264"/>
              <a:gd name="T12" fmla="*/ 591 w 591"/>
              <a:gd name="T13" fmla="*/ 147 h 264"/>
              <a:gd name="T14" fmla="*/ 309 w 591"/>
              <a:gd name="T15" fmla="*/ 0 h 264"/>
              <a:gd name="T16" fmla="*/ 0 w 591"/>
              <a:gd name="T17" fmla="*/ 191 h 264"/>
              <a:gd name="T18" fmla="*/ 91 w 591"/>
              <a:gd name="T19" fmla="*/ 198 h 264"/>
              <a:gd name="T20" fmla="*/ 154 w 591"/>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264">
                <a:moveTo>
                  <a:pt x="154" y="264"/>
                </a:moveTo>
                <a:cubicBezTo>
                  <a:pt x="154" y="264"/>
                  <a:pt x="154" y="264"/>
                  <a:pt x="154" y="264"/>
                </a:cubicBezTo>
                <a:cubicBezTo>
                  <a:pt x="183" y="208"/>
                  <a:pt x="241" y="170"/>
                  <a:pt x="309" y="170"/>
                </a:cubicBezTo>
                <a:cubicBezTo>
                  <a:pt x="367" y="170"/>
                  <a:pt x="419" y="199"/>
                  <a:pt x="450" y="243"/>
                </a:cubicBezTo>
                <a:cubicBezTo>
                  <a:pt x="450" y="243"/>
                  <a:pt x="450" y="243"/>
                  <a:pt x="450" y="243"/>
                </a:cubicBezTo>
                <a:cubicBezTo>
                  <a:pt x="542" y="221"/>
                  <a:pt x="542" y="221"/>
                  <a:pt x="542" y="221"/>
                </a:cubicBezTo>
                <a:cubicBezTo>
                  <a:pt x="591" y="147"/>
                  <a:pt x="591" y="147"/>
                  <a:pt x="591" y="147"/>
                </a:cubicBezTo>
                <a:cubicBezTo>
                  <a:pt x="529" y="58"/>
                  <a:pt x="425" y="0"/>
                  <a:pt x="309" y="0"/>
                </a:cubicBezTo>
                <a:cubicBezTo>
                  <a:pt x="173" y="0"/>
                  <a:pt x="56" y="78"/>
                  <a:pt x="0" y="191"/>
                </a:cubicBezTo>
                <a:cubicBezTo>
                  <a:pt x="91" y="198"/>
                  <a:pt x="91" y="198"/>
                  <a:pt x="91" y="198"/>
                </a:cubicBezTo>
                <a:lnTo>
                  <a:pt x="154" y="264"/>
                </a:lnTo>
                <a:close/>
              </a:path>
            </a:pathLst>
          </a:custGeom>
          <a:solidFill>
            <a:srgbClr val="ED3832">
              <a:alpha val="65000"/>
            </a:srgbClr>
          </a:solidFill>
          <a:ln>
            <a:noFill/>
          </a:ln>
          <a:effectLst>
            <a:outerShdw blurRad="50800" dist="381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14" name="Oval 111">
            <a:extLst>
              <a:ext uri="{FF2B5EF4-FFF2-40B4-BE49-F238E27FC236}">
                <a16:creationId xmlns:a16="http://schemas.microsoft.com/office/drawing/2014/main" id="{E464ABF5-65F4-534F-85F6-43E3C0BEE42F}"/>
              </a:ext>
            </a:extLst>
          </p:cNvPr>
          <p:cNvSpPr>
            <a:spLocks noChangeArrowheads="1"/>
          </p:cNvSpPr>
          <p:nvPr/>
        </p:nvSpPr>
        <p:spPr bwMode="auto">
          <a:xfrm>
            <a:off x="4680201" y="1497403"/>
            <a:ext cx="2114930" cy="1815719"/>
          </a:xfrm>
          <a:prstGeom prst="ellipse">
            <a:avLst/>
          </a:prstGeom>
          <a:solidFill>
            <a:srgbClr val="ED3832">
              <a:alpha val="65000"/>
            </a:srgbClr>
          </a:solidFill>
          <a:ln>
            <a:noFill/>
          </a:ln>
          <a:effectLst>
            <a:outerShdw blurRad="50800" dist="381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15" name="Oval 107">
            <a:extLst>
              <a:ext uri="{FF2B5EF4-FFF2-40B4-BE49-F238E27FC236}">
                <a16:creationId xmlns:a16="http://schemas.microsoft.com/office/drawing/2014/main" id="{CF4FBDB6-28CD-654F-BF04-F06CC73E8CFA}"/>
              </a:ext>
            </a:extLst>
          </p:cNvPr>
          <p:cNvSpPr>
            <a:spLocks noChangeArrowheads="1"/>
          </p:cNvSpPr>
          <p:nvPr/>
        </p:nvSpPr>
        <p:spPr bwMode="auto">
          <a:xfrm>
            <a:off x="3052857" y="3938927"/>
            <a:ext cx="2125216" cy="1812193"/>
          </a:xfrm>
          <a:prstGeom prst="ellipse">
            <a:avLst/>
          </a:prstGeom>
          <a:solidFill>
            <a:srgbClr val="56BA2E">
              <a:alpha val="65000"/>
            </a:srgbClr>
          </a:solidFill>
          <a:ln>
            <a:noFill/>
          </a:ln>
          <a:effectLst>
            <a:outerShdw blurRad="50800" dist="38100" algn="l" rotWithShape="0">
              <a:prstClr val="black">
                <a:alpha val="40000"/>
              </a:prstClr>
            </a:outerShdw>
          </a:effec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16" name="Oval 108">
            <a:extLst>
              <a:ext uri="{FF2B5EF4-FFF2-40B4-BE49-F238E27FC236}">
                <a16:creationId xmlns:a16="http://schemas.microsoft.com/office/drawing/2014/main" id="{02A76504-BC20-ED45-969F-D6D473820EE9}"/>
              </a:ext>
            </a:extLst>
          </p:cNvPr>
          <p:cNvSpPr>
            <a:spLocks noChangeArrowheads="1"/>
          </p:cNvSpPr>
          <p:nvPr/>
        </p:nvSpPr>
        <p:spPr bwMode="auto">
          <a:xfrm>
            <a:off x="3282247" y="4135083"/>
            <a:ext cx="1666433" cy="1419883"/>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28" tIns="45714" rIns="91428" bIns="45714" numCol="1" anchor="t" anchorCtr="0" compatLnSpc="1">
            <a:prstTxWarp prst="textNoShape">
              <a:avLst/>
            </a:prstTxWarp>
          </a:bodyPr>
          <a:lstStyle/>
          <a:p>
            <a:pPr defTabSz="914309">
              <a:defRPr/>
            </a:pPr>
            <a:endParaRPr lang="en-US">
              <a:solidFill>
                <a:prstClr val="black"/>
              </a:solidFill>
              <a:latin typeface="Calibri"/>
            </a:endParaRPr>
          </a:p>
        </p:txBody>
      </p:sp>
      <p:sp>
        <p:nvSpPr>
          <p:cNvPr id="17" name="TextBox 16">
            <a:extLst>
              <a:ext uri="{FF2B5EF4-FFF2-40B4-BE49-F238E27FC236}">
                <a16:creationId xmlns:a16="http://schemas.microsoft.com/office/drawing/2014/main" id="{81AE12AC-5966-5F4B-91FE-F8895B98A2CE}"/>
              </a:ext>
            </a:extLst>
          </p:cNvPr>
          <p:cNvSpPr txBox="1"/>
          <p:nvPr/>
        </p:nvSpPr>
        <p:spPr>
          <a:xfrm>
            <a:off x="3370380" y="4977184"/>
            <a:ext cx="1503917" cy="492379"/>
          </a:xfrm>
          <a:prstGeom prst="rect">
            <a:avLst/>
          </a:prstGeom>
          <a:noFill/>
          <a:ln w="6350">
            <a:noFill/>
            <a:prstDash val="dash"/>
          </a:ln>
        </p:spPr>
        <p:txBody>
          <a:bodyPr wrap="square" lIns="0" tIns="0" rIns="0" bIns="0" rtlCol="0">
            <a:spAutoFit/>
          </a:bodyPr>
          <a:lstStyle/>
          <a:p>
            <a:pPr algn="ctr" defTabSz="914309">
              <a:defRPr/>
            </a:pPr>
            <a:r>
              <a:rPr lang="en-US" sz="1600" b="1" dirty="0">
                <a:solidFill>
                  <a:srgbClr val="002060"/>
                </a:solidFill>
              </a:rPr>
              <a:t>Company Share Analysis</a:t>
            </a:r>
          </a:p>
        </p:txBody>
      </p:sp>
      <p:sp>
        <p:nvSpPr>
          <p:cNvPr id="18" name="Oval 112">
            <a:extLst>
              <a:ext uri="{FF2B5EF4-FFF2-40B4-BE49-F238E27FC236}">
                <a16:creationId xmlns:a16="http://schemas.microsoft.com/office/drawing/2014/main" id="{3E4949C8-2E4A-4540-9695-5579EA75C880}"/>
              </a:ext>
            </a:extLst>
          </p:cNvPr>
          <p:cNvSpPr>
            <a:spLocks noChangeArrowheads="1"/>
          </p:cNvSpPr>
          <p:nvPr/>
        </p:nvSpPr>
        <p:spPr bwMode="auto">
          <a:xfrm>
            <a:off x="4909125" y="1696923"/>
            <a:ext cx="1657082" cy="1416678"/>
          </a:xfrm>
          <a:prstGeom prst="ellipse">
            <a:avLst/>
          </a:prstGeom>
          <a:solidFill>
            <a:schemeClr val="bg1"/>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28" tIns="45714" rIns="91428" bIns="45714" numCol="1" anchor="t" anchorCtr="0" compatLnSpc="1">
            <a:prstTxWarp prst="textNoShape">
              <a:avLst/>
            </a:prstTxWarp>
          </a:bodyPr>
          <a:lstStyle/>
          <a:p>
            <a:pPr defTabSz="914309">
              <a:defRPr/>
            </a:pPr>
            <a:endParaRPr lang="en-US" dirty="0">
              <a:solidFill>
                <a:prstClr val="black"/>
              </a:solidFill>
              <a:latin typeface="Calibri"/>
            </a:endParaRPr>
          </a:p>
        </p:txBody>
      </p:sp>
      <p:sp>
        <p:nvSpPr>
          <p:cNvPr id="19" name="TextBox 18">
            <a:extLst>
              <a:ext uri="{FF2B5EF4-FFF2-40B4-BE49-F238E27FC236}">
                <a16:creationId xmlns:a16="http://schemas.microsoft.com/office/drawing/2014/main" id="{354C6E63-D607-2A44-B2C2-F15DFC8E186D}"/>
              </a:ext>
            </a:extLst>
          </p:cNvPr>
          <p:cNvSpPr txBox="1"/>
          <p:nvPr/>
        </p:nvSpPr>
        <p:spPr>
          <a:xfrm>
            <a:off x="5045706" y="2512714"/>
            <a:ext cx="1383920" cy="492379"/>
          </a:xfrm>
          <a:prstGeom prst="rect">
            <a:avLst/>
          </a:prstGeom>
          <a:noFill/>
          <a:ln w="6350">
            <a:noFill/>
            <a:prstDash val="dash"/>
          </a:ln>
        </p:spPr>
        <p:txBody>
          <a:bodyPr wrap="square" lIns="0" tIns="0" rIns="0" bIns="0" rtlCol="0">
            <a:spAutoFit/>
          </a:bodyPr>
          <a:lstStyle/>
          <a:p>
            <a:pPr algn="ctr" defTabSz="914309">
              <a:defRPr/>
            </a:pPr>
            <a:r>
              <a:rPr lang="en-US" sz="1600" b="1" dirty="0">
                <a:solidFill>
                  <a:srgbClr val="002060"/>
                </a:solidFill>
              </a:rPr>
              <a:t>Secondary Research</a:t>
            </a:r>
          </a:p>
        </p:txBody>
      </p:sp>
      <p:sp>
        <p:nvSpPr>
          <p:cNvPr id="20" name="TextBox 19">
            <a:extLst>
              <a:ext uri="{FF2B5EF4-FFF2-40B4-BE49-F238E27FC236}">
                <a16:creationId xmlns:a16="http://schemas.microsoft.com/office/drawing/2014/main" id="{D2BCB4D6-5F4D-354C-B029-0276EDB146E5}"/>
              </a:ext>
            </a:extLst>
          </p:cNvPr>
          <p:cNvSpPr txBox="1"/>
          <p:nvPr/>
        </p:nvSpPr>
        <p:spPr>
          <a:xfrm>
            <a:off x="6883505" y="4972978"/>
            <a:ext cx="1067752" cy="492379"/>
          </a:xfrm>
          <a:prstGeom prst="rect">
            <a:avLst/>
          </a:prstGeom>
          <a:noFill/>
          <a:ln w="6350">
            <a:noFill/>
            <a:prstDash val="dash"/>
          </a:ln>
        </p:spPr>
        <p:txBody>
          <a:bodyPr wrap="square" lIns="0" tIns="0" rIns="0" bIns="0" rtlCol="0">
            <a:spAutoFit/>
          </a:bodyPr>
          <a:lstStyle/>
          <a:p>
            <a:pPr algn="ctr" defTabSz="914309">
              <a:defRPr/>
            </a:pPr>
            <a:r>
              <a:rPr lang="en-US" sz="1600" b="1" dirty="0">
                <a:solidFill>
                  <a:srgbClr val="002060"/>
                </a:solidFill>
              </a:rPr>
              <a:t>Primary Research</a:t>
            </a:r>
          </a:p>
        </p:txBody>
      </p:sp>
      <p:pic>
        <p:nvPicPr>
          <p:cNvPr id="21" name="Picture 20">
            <a:extLst>
              <a:ext uri="{FF2B5EF4-FFF2-40B4-BE49-F238E27FC236}">
                <a16:creationId xmlns:a16="http://schemas.microsoft.com/office/drawing/2014/main" id="{698ACA1B-C42B-0F40-AB25-581EEF19CF2B}"/>
              </a:ext>
            </a:extLst>
          </p:cNvPr>
          <p:cNvPicPr>
            <a:picLocks noChangeAspect="1"/>
          </p:cNvPicPr>
          <p:nvPr/>
        </p:nvPicPr>
        <p:blipFill>
          <a:blip r:embed="rId2">
            <a:biLevel thresh="75000"/>
          </a:blip>
          <a:stretch>
            <a:fillRect/>
          </a:stretch>
        </p:blipFill>
        <p:spPr>
          <a:xfrm>
            <a:off x="5329944" y="1807941"/>
            <a:ext cx="770001" cy="659780"/>
          </a:xfrm>
          <a:prstGeom prst="rect">
            <a:avLst/>
          </a:prstGeom>
        </p:spPr>
      </p:pic>
      <p:pic>
        <p:nvPicPr>
          <p:cNvPr id="22" name="Picture 21">
            <a:extLst>
              <a:ext uri="{FF2B5EF4-FFF2-40B4-BE49-F238E27FC236}">
                <a16:creationId xmlns:a16="http://schemas.microsoft.com/office/drawing/2014/main" id="{8CAB109E-2411-6A40-BAA5-C165F6C3B380}"/>
              </a:ext>
            </a:extLst>
          </p:cNvPr>
          <p:cNvPicPr>
            <a:picLocks noChangeAspect="1"/>
          </p:cNvPicPr>
          <p:nvPr/>
        </p:nvPicPr>
        <p:blipFill>
          <a:blip r:embed="rId3"/>
          <a:stretch>
            <a:fillRect/>
          </a:stretch>
        </p:blipFill>
        <p:spPr>
          <a:xfrm>
            <a:off x="6981921" y="4266430"/>
            <a:ext cx="807716" cy="692098"/>
          </a:xfrm>
          <a:prstGeom prst="rect">
            <a:avLst/>
          </a:prstGeom>
        </p:spPr>
      </p:pic>
      <p:pic>
        <p:nvPicPr>
          <p:cNvPr id="23" name="Picture 22">
            <a:extLst>
              <a:ext uri="{FF2B5EF4-FFF2-40B4-BE49-F238E27FC236}">
                <a16:creationId xmlns:a16="http://schemas.microsoft.com/office/drawing/2014/main" id="{50E4CBFE-2E93-144D-905D-25E6B843D22B}"/>
              </a:ext>
            </a:extLst>
          </p:cNvPr>
          <p:cNvPicPr>
            <a:picLocks noChangeAspect="1"/>
          </p:cNvPicPr>
          <p:nvPr/>
        </p:nvPicPr>
        <p:blipFill>
          <a:blip r:embed="rId4">
            <a:biLevel thresh="75000"/>
          </a:blip>
          <a:stretch>
            <a:fillRect/>
          </a:stretch>
        </p:blipFill>
        <p:spPr>
          <a:xfrm>
            <a:off x="3573975" y="4175319"/>
            <a:ext cx="997579" cy="854783"/>
          </a:xfrm>
          <a:prstGeom prst="rect">
            <a:avLst/>
          </a:prstGeom>
        </p:spPr>
      </p:pic>
      <p:sp>
        <p:nvSpPr>
          <p:cNvPr id="24" name="TextBox 23">
            <a:extLst>
              <a:ext uri="{FF2B5EF4-FFF2-40B4-BE49-F238E27FC236}">
                <a16:creationId xmlns:a16="http://schemas.microsoft.com/office/drawing/2014/main" id="{AE483216-C090-014D-80AF-60EF7C1AC5BA}"/>
              </a:ext>
            </a:extLst>
          </p:cNvPr>
          <p:cNvSpPr txBox="1"/>
          <p:nvPr/>
        </p:nvSpPr>
        <p:spPr>
          <a:xfrm flipH="1">
            <a:off x="7776944" y="823031"/>
            <a:ext cx="4297870" cy="1905338"/>
          </a:xfrm>
          <a:prstGeom prst="rect">
            <a:avLst/>
          </a:prstGeom>
          <a:noFill/>
        </p:spPr>
        <p:txBody>
          <a:bodyPr wrap="square" lIns="0" tIns="0" rIns="0" bIns="0" rtlCol="0" anchor="ctr">
            <a:spAutoFit/>
          </a:bodyPr>
          <a:lstStyle/>
          <a:p>
            <a:pPr>
              <a:lnSpc>
                <a:spcPct val="150000"/>
              </a:lnSpc>
            </a:pPr>
            <a:r>
              <a:rPr lang="en-US" sz="1400" dirty="0">
                <a:solidFill>
                  <a:srgbClr val="002060"/>
                </a:solidFill>
                <a:ea typeface="Gotham Book" charset="0"/>
                <a:cs typeface="Gotham Book" charset="0"/>
              </a:rPr>
              <a:t>Magazines</a:t>
            </a:r>
          </a:p>
          <a:p>
            <a:pPr>
              <a:lnSpc>
                <a:spcPct val="150000"/>
              </a:lnSpc>
            </a:pPr>
            <a:r>
              <a:rPr lang="en-US" sz="1400" dirty="0">
                <a:solidFill>
                  <a:srgbClr val="002060"/>
                </a:solidFill>
                <a:ea typeface="Gotham Book" charset="0"/>
                <a:cs typeface="Gotham Book" charset="0"/>
              </a:rPr>
              <a:t>Press Releases</a:t>
            </a:r>
          </a:p>
          <a:p>
            <a:pPr>
              <a:lnSpc>
                <a:spcPct val="150000"/>
              </a:lnSpc>
            </a:pPr>
            <a:r>
              <a:rPr lang="en-US" sz="1400" dirty="0">
                <a:solidFill>
                  <a:srgbClr val="002060"/>
                </a:solidFill>
                <a:ea typeface="Gotham Book" charset="0"/>
                <a:cs typeface="Gotham Book" charset="0"/>
              </a:rPr>
              <a:t>Database</a:t>
            </a:r>
          </a:p>
          <a:p>
            <a:pPr>
              <a:lnSpc>
                <a:spcPct val="150000"/>
              </a:lnSpc>
            </a:pPr>
            <a:r>
              <a:rPr lang="en-US" sz="1400" dirty="0">
                <a:solidFill>
                  <a:srgbClr val="002060"/>
                </a:solidFill>
                <a:ea typeface="Gotham Book" charset="0"/>
                <a:cs typeface="Gotham Book" charset="0"/>
              </a:rPr>
              <a:t>White Paper</a:t>
            </a:r>
          </a:p>
          <a:p>
            <a:pPr>
              <a:lnSpc>
                <a:spcPct val="150000"/>
              </a:lnSpc>
            </a:pPr>
            <a:r>
              <a:rPr lang="en-US" sz="1400" dirty="0">
                <a:solidFill>
                  <a:srgbClr val="002060"/>
                </a:solidFill>
                <a:ea typeface="Gotham Book" charset="0"/>
                <a:cs typeface="Gotham Book" charset="0"/>
              </a:rPr>
              <a:t>Investor Presentations</a:t>
            </a:r>
          </a:p>
          <a:p>
            <a:pPr>
              <a:lnSpc>
                <a:spcPct val="150000"/>
              </a:lnSpc>
            </a:pPr>
            <a:r>
              <a:rPr lang="en-US" sz="1400" dirty="0" err="1">
                <a:solidFill>
                  <a:srgbClr val="002060"/>
                </a:solidFill>
                <a:ea typeface="Gotham Book" charset="0"/>
                <a:cs typeface="Gotham Book" charset="0"/>
              </a:rPr>
              <a:t>DataM</a:t>
            </a:r>
            <a:r>
              <a:rPr lang="en-US" sz="1400" dirty="0">
                <a:solidFill>
                  <a:srgbClr val="002060"/>
                </a:solidFill>
                <a:ea typeface="Gotham Book" charset="0"/>
                <a:cs typeface="Gotham Book" charset="0"/>
              </a:rPr>
              <a:t> Data Repository</a:t>
            </a:r>
          </a:p>
        </p:txBody>
      </p:sp>
      <p:cxnSp>
        <p:nvCxnSpPr>
          <p:cNvPr id="25" name="Straight Connector 24">
            <a:extLst>
              <a:ext uri="{FF2B5EF4-FFF2-40B4-BE49-F238E27FC236}">
                <a16:creationId xmlns:a16="http://schemas.microsoft.com/office/drawing/2014/main" id="{9C8818B5-74BC-CE44-B734-9369D2DD12C1}"/>
              </a:ext>
            </a:extLst>
          </p:cNvPr>
          <p:cNvCxnSpPr>
            <a:cxnSpLocks/>
          </p:cNvCxnSpPr>
          <p:nvPr/>
        </p:nvCxnSpPr>
        <p:spPr>
          <a:xfrm>
            <a:off x="6429626" y="1699651"/>
            <a:ext cx="852825" cy="3134"/>
          </a:xfrm>
          <a:prstGeom prst="line">
            <a:avLst/>
          </a:prstGeom>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64122704-3744-1841-885D-6A439B69CA75}"/>
              </a:ext>
            </a:extLst>
          </p:cNvPr>
          <p:cNvSpPr txBox="1"/>
          <p:nvPr/>
        </p:nvSpPr>
        <p:spPr>
          <a:xfrm flipH="1">
            <a:off x="10058447" y="2690432"/>
            <a:ext cx="1830415" cy="1477136"/>
          </a:xfrm>
          <a:prstGeom prst="rect">
            <a:avLst/>
          </a:prstGeom>
          <a:noFill/>
        </p:spPr>
        <p:txBody>
          <a:bodyPr wrap="square" lIns="0" tIns="0" rIns="0" bIns="0" rtlCol="0" anchor="ctr">
            <a:spAutoFit/>
          </a:bodyPr>
          <a:lstStyle/>
          <a:p>
            <a:pPr marL="171433" indent="-171433">
              <a:buFont typeface="Arial" panose="020B0604020202020204" pitchFamily="34" charset="0"/>
              <a:buChar char="•"/>
            </a:pPr>
            <a:r>
              <a:rPr lang="en-US" sz="1200" dirty="0">
                <a:solidFill>
                  <a:srgbClr val="002060"/>
                </a:solidFill>
                <a:ea typeface="Gotham Book" charset="0"/>
                <a:cs typeface="Gotham Book" charset="0"/>
              </a:rPr>
              <a:t>CEOs</a:t>
            </a:r>
          </a:p>
          <a:p>
            <a:pPr marL="171433" indent="-171433">
              <a:buFont typeface="Arial" panose="020B0604020202020204" pitchFamily="34" charset="0"/>
              <a:buChar char="•"/>
            </a:pPr>
            <a:r>
              <a:rPr lang="en-US" sz="1200" dirty="0">
                <a:solidFill>
                  <a:srgbClr val="002060"/>
                </a:solidFill>
                <a:ea typeface="Gotham Book" charset="0"/>
                <a:cs typeface="Gotham Book" charset="0"/>
              </a:rPr>
              <a:t>Vice presidents</a:t>
            </a:r>
          </a:p>
          <a:p>
            <a:pPr marL="171433" indent="-171433">
              <a:buFont typeface="Arial" panose="020B0604020202020204" pitchFamily="34" charset="0"/>
              <a:buChar char="•"/>
            </a:pPr>
            <a:r>
              <a:rPr lang="en-US" sz="1200" dirty="0">
                <a:solidFill>
                  <a:srgbClr val="002060"/>
                </a:solidFill>
                <a:ea typeface="Gotham Book" charset="0"/>
                <a:cs typeface="Gotham Book" charset="0"/>
              </a:rPr>
              <a:t>Marketing directors</a:t>
            </a:r>
          </a:p>
          <a:p>
            <a:pPr marL="171433" indent="-171433">
              <a:buFont typeface="Arial" panose="020B0604020202020204" pitchFamily="34" charset="0"/>
              <a:buChar char="•"/>
            </a:pPr>
            <a:r>
              <a:rPr lang="en-US" sz="1200" dirty="0">
                <a:solidFill>
                  <a:srgbClr val="002060"/>
                </a:solidFill>
                <a:ea typeface="Gotham Book" charset="0"/>
                <a:cs typeface="Gotham Book" charset="0"/>
              </a:rPr>
              <a:t>Product Managers</a:t>
            </a:r>
          </a:p>
          <a:p>
            <a:pPr marL="171433" indent="-171433">
              <a:buFont typeface="Arial" panose="020B0604020202020204" pitchFamily="34" charset="0"/>
              <a:buChar char="•"/>
            </a:pPr>
            <a:r>
              <a:rPr lang="en-US" sz="1200" dirty="0">
                <a:solidFill>
                  <a:srgbClr val="002060"/>
                </a:solidFill>
                <a:ea typeface="Gotham Book" charset="0"/>
                <a:cs typeface="Gotham Book" charset="0"/>
              </a:rPr>
              <a:t>Regional Sales and Marketing Managers</a:t>
            </a:r>
          </a:p>
          <a:p>
            <a:pPr marL="171433" indent="-171433">
              <a:buFont typeface="Arial" panose="020B0604020202020204" pitchFamily="34" charset="0"/>
              <a:buChar char="•"/>
            </a:pPr>
            <a:r>
              <a:rPr lang="en-US" sz="1200" dirty="0">
                <a:solidFill>
                  <a:srgbClr val="002060"/>
                </a:solidFill>
                <a:ea typeface="Gotham Book" charset="0"/>
                <a:cs typeface="Gotham Book" charset="0"/>
              </a:rPr>
              <a:t>Business Development</a:t>
            </a:r>
          </a:p>
          <a:p>
            <a:pPr marL="171433" indent="-171433">
              <a:buFont typeface="Arial" panose="020B0604020202020204" pitchFamily="34" charset="0"/>
              <a:buChar char="•"/>
            </a:pPr>
            <a:r>
              <a:rPr lang="en-US" sz="1200" dirty="0">
                <a:solidFill>
                  <a:srgbClr val="002060"/>
                </a:solidFill>
                <a:ea typeface="Gotham Book" charset="0"/>
                <a:cs typeface="Gotham Book" charset="0"/>
              </a:rPr>
              <a:t>Plant Managers</a:t>
            </a:r>
          </a:p>
        </p:txBody>
      </p:sp>
      <p:cxnSp>
        <p:nvCxnSpPr>
          <p:cNvPr id="27" name="Straight Connector 26">
            <a:extLst>
              <a:ext uri="{FF2B5EF4-FFF2-40B4-BE49-F238E27FC236}">
                <a16:creationId xmlns:a16="http://schemas.microsoft.com/office/drawing/2014/main" id="{3CB00CEF-F7CB-A94A-B0BA-879E49DB72CD}"/>
              </a:ext>
            </a:extLst>
          </p:cNvPr>
          <p:cNvCxnSpPr>
            <a:cxnSpLocks/>
          </p:cNvCxnSpPr>
          <p:nvPr/>
        </p:nvCxnSpPr>
        <p:spPr>
          <a:xfrm>
            <a:off x="8665594" y="3313122"/>
            <a:ext cx="0" cy="2437998"/>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96242D83-F892-C54E-B6F5-F22AAF8EFC38}"/>
              </a:ext>
            </a:extLst>
          </p:cNvPr>
          <p:cNvCxnSpPr>
            <a:cxnSpLocks/>
          </p:cNvCxnSpPr>
          <p:nvPr/>
        </p:nvCxnSpPr>
        <p:spPr>
          <a:xfrm>
            <a:off x="8447162" y="4804949"/>
            <a:ext cx="218433" cy="0"/>
          </a:xfrm>
          <a:prstGeom prst="line">
            <a:avLst/>
          </a:prstGeom>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659B5894-3CEB-CB48-9389-A830AB40EB73}"/>
              </a:ext>
            </a:extLst>
          </p:cNvPr>
          <p:cNvSpPr txBox="1"/>
          <p:nvPr/>
        </p:nvSpPr>
        <p:spPr>
          <a:xfrm flipH="1">
            <a:off x="82516" y="3687036"/>
            <a:ext cx="2078051" cy="2315973"/>
          </a:xfrm>
          <a:prstGeom prst="rect">
            <a:avLst/>
          </a:prstGeom>
          <a:noFill/>
        </p:spPr>
        <p:txBody>
          <a:bodyPr wrap="square" lIns="0" tIns="0" rIns="0" bIns="0" rtlCol="0" anchor="b">
            <a:spAutoFit/>
          </a:bodyPr>
          <a:lstStyle>
            <a:defPPr>
              <a:defRPr lang="en-US"/>
            </a:defPPr>
            <a:lvl1pPr algn="ctr">
              <a:lnSpc>
                <a:spcPct val="150000"/>
              </a:lnSpc>
              <a:defRPr sz="1400"/>
            </a:lvl1pPr>
          </a:lstStyle>
          <a:p>
            <a:pPr algn="r"/>
            <a:r>
              <a:rPr lang="en-US" dirty="0">
                <a:solidFill>
                  <a:srgbClr val="002060"/>
                </a:solidFill>
              </a:rPr>
              <a:t>Company Mapping</a:t>
            </a:r>
          </a:p>
          <a:p>
            <a:pPr algn="r"/>
            <a:r>
              <a:rPr lang="en-US" dirty="0">
                <a:solidFill>
                  <a:srgbClr val="002060"/>
                </a:solidFill>
              </a:rPr>
              <a:t>Product Benchmarking</a:t>
            </a:r>
          </a:p>
          <a:p>
            <a:pPr algn="r"/>
            <a:r>
              <a:rPr lang="en-US" dirty="0">
                <a:solidFill>
                  <a:srgbClr val="002060"/>
                </a:solidFill>
              </a:rPr>
              <a:t>Company Financials</a:t>
            </a:r>
          </a:p>
          <a:p>
            <a:pPr algn="r"/>
            <a:r>
              <a:rPr lang="en-US" dirty="0">
                <a:solidFill>
                  <a:srgbClr val="002060"/>
                </a:solidFill>
              </a:rPr>
              <a:t>Annual Reports</a:t>
            </a:r>
          </a:p>
          <a:p>
            <a:pPr algn="r"/>
            <a:r>
              <a:rPr lang="en-US" dirty="0">
                <a:solidFill>
                  <a:srgbClr val="002060"/>
                </a:solidFill>
              </a:rPr>
              <a:t>Company Presentations</a:t>
            </a:r>
          </a:p>
          <a:p>
            <a:pPr algn="r"/>
            <a:r>
              <a:rPr lang="en-US" dirty="0">
                <a:solidFill>
                  <a:srgbClr val="002060"/>
                </a:solidFill>
              </a:rPr>
              <a:t>Earning Call Transcripts</a:t>
            </a:r>
          </a:p>
          <a:p>
            <a:pPr algn="r"/>
            <a:r>
              <a:rPr lang="en-US" dirty="0" err="1">
                <a:solidFill>
                  <a:srgbClr val="002060"/>
                </a:solidFill>
              </a:rPr>
              <a:t>DataM</a:t>
            </a:r>
            <a:r>
              <a:rPr lang="en-US" dirty="0">
                <a:solidFill>
                  <a:srgbClr val="002060"/>
                </a:solidFill>
              </a:rPr>
              <a:t> Data Repository</a:t>
            </a:r>
          </a:p>
        </p:txBody>
      </p:sp>
      <p:cxnSp>
        <p:nvCxnSpPr>
          <p:cNvPr id="30" name="Straight Connector 29">
            <a:extLst>
              <a:ext uri="{FF2B5EF4-FFF2-40B4-BE49-F238E27FC236}">
                <a16:creationId xmlns:a16="http://schemas.microsoft.com/office/drawing/2014/main" id="{9FE1B9E8-D8C9-7B45-B25C-E93350389593}"/>
              </a:ext>
            </a:extLst>
          </p:cNvPr>
          <p:cNvCxnSpPr>
            <a:cxnSpLocks/>
          </p:cNvCxnSpPr>
          <p:nvPr/>
        </p:nvCxnSpPr>
        <p:spPr>
          <a:xfrm flipH="1">
            <a:off x="2554453" y="4910250"/>
            <a:ext cx="498403"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5768F1F8-EF02-784D-9529-E8BEFFDE3710}"/>
              </a:ext>
            </a:extLst>
          </p:cNvPr>
          <p:cNvCxnSpPr>
            <a:cxnSpLocks/>
          </p:cNvCxnSpPr>
          <p:nvPr/>
        </p:nvCxnSpPr>
        <p:spPr>
          <a:xfrm>
            <a:off x="8665595" y="3313122"/>
            <a:ext cx="218433"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2" name="Rectangle 31">
            <a:extLst>
              <a:ext uri="{FF2B5EF4-FFF2-40B4-BE49-F238E27FC236}">
                <a16:creationId xmlns:a16="http://schemas.microsoft.com/office/drawing/2014/main" id="{F6889E9E-6ED7-D04F-97C3-88B11578CF65}"/>
              </a:ext>
            </a:extLst>
          </p:cNvPr>
          <p:cNvSpPr/>
          <p:nvPr/>
        </p:nvSpPr>
        <p:spPr>
          <a:xfrm>
            <a:off x="8889878" y="3165171"/>
            <a:ext cx="772868" cy="289657"/>
          </a:xfrm>
          <a:prstGeom prst="rect">
            <a:avLst/>
          </a:prstGeom>
          <a:noFill/>
        </p:spPr>
        <p:txBody>
          <a:bodyPr wrap="square" lIns="0" tIns="0" rIns="0" bIns="0" rtlCol="0" anchor="b">
            <a:spAutoFit/>
          </a:bodyPr>
          <a:lstStyle/>
          <a:p>
            <a:pPr algn="ctr">
              <a:lnSpc>
                <a:spcPct val="150000"/>
              </a:lnSpc>
            </a:pPr>
            <a:r>
              <a:rPr lang="en-US" sz="1400" dirty="0">
                <a:solidFill>
                  <a:srgbClr val="002060"/>
                </a:solidFill>
              </a:rPr>
              <a:t>Supply</a:t>
            </a:r>
          </a:p>
        </p:txBody>
      </p:sp>
      <p:sp>
        <p:nvSpPr>
          <p:cNvPr id="33" name="Left Brace 32">
            <a:extLst>
              <a:ext uri="{FF2B5EF4-FFF2-40B4-BE49-F238E27FC236}">
                <a16:creationId xmlns:a16="http://schemas.microsoft.com/office/drawing/2014/main" id="{C5EF9EEE-4C83-8D46-B444-F5886A337488}"/>
              </a:ext>
            </a:extLst>
          </p:cNvPr>
          <p:cNvSpPr/>
          <p:nvPr/>
        </p:nvSpPr>
        <p:spPr>
          <a:xfrm>
            <a:off x="9628579" y="2729620"/>
            <a:ext cx="320601" cy="1405464"/>
          </a:xfrm>
          <a:prstGeom prst="leftBrace">
            <a:avLst>
              <a:gd name="adj1" fmla="val 43754"/>
              <a:gd name="adj2" fmla="val 46388"/>
            </a:avLst>
          </a:prstGeom>
        </p:spPr>
        <p:style>
          <a:lnRef idx="3">
            <a:schemeClr val="accent1"/>
          </a:lnRef>
          <a:fillRef idx="0">
            <a:schemeClr val="accent1"/>
          </a:fillRef>
          <a:effectRef idx="2">
            <a:schemeClr val="accent1"/>
          </a:effectRef>
          <a:fontRef idx="minor">
            <a:schemeClr val="tx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a:p>
        </p:txBody>
      </p:sp>
      <p:sp>
        <p:nvSpPr>
          <p:cNvPr id="34" name="Left Brace 33">
            <a:extLst>
              <a:ext uri="{FF2B5EF4-FFF2-40B4-BE49-F238E27FC236}">
                <a16:creationId xmlns:a16="http://schemas.microsoft.com/office/drawing/2014/main" id="{20841834-729E-FA4C-9A3E-C7845DB7309D}"/>
              </a:ext>
            </a:extLst>
          </p:cNvPr>
          <p:cNvSpPr/>
          <p:nvPr/>
        </p:nvSpPr>
        <p:spPr>
          <a:xfrm>
            <a:off x="7282451" y="1006938"/>
            <a:ext cx="411971" cy="1616854"/>
          </a:xfrm>
          <a:prstGeom prst="leftBrace">
            <a:avLst>
              <a:gd name="adj1" fmla="val 41156"/>
              <a:gd name="adj2" fmla="val 42935"/>
            </a:avLst>
          </a:prstGeom>
        </p:spPr>
        <p:style>
          <a:lnRef idx="3">
            <a:schemeClr val="accent1"/>
          </a:lnRef>
          <a:fillRef idx="0">
            <a:schemeClr val="accent1"/>
          </a:fillRef>
          <a:effectRef idx="2">
            <a:schemeClr val="accent1"/>
          </a:effectRef>
          <a:fontRef idx="minor">
            <a:schemeClr val="tx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a:p>
        </p:txBody>
      </p:sp>
      <p:sp>
        <p:nvSpPr>
          <p:cNvPr id="35" name="Left Brace 34">
            <a:extLst>
              <a:ext uri="{FF2B5EF4-FFF2-40B4-BE49-F238E27FC236}">
                <a16:creationId xmlns:a16="http://schemas.microsoft.com/office/drawing/2014/main" id="{ABC20015-02D3-2944-9573-9157BD5FA68D}"/>
              </a:ext>
            </a:extLst>
          </p:cNvPr>
          <p:cNvSpPr/>
          <p:nvPr/>
        </p:nvSpPr>
        <p:spPr>
          <a:xfrm flipH="1">
            <a:off x="2193560" y="3804699"/>
            <a:ext cx="360892" cy="2240160"/>
          </a:xfrm>
          <a:prstGeom prst="leftBrace">
            <a:avLst>
              <a:gd name="adj1" fmla="val 41156"/>
              <a:gd name="adj2" fmla="val 49289"/>
            </a:avLst>
          </a:prstGeom>
        </p:spPr>
        <p:style>
          <a:lnRef idx="3">
            <a:schemeClr val="accent1"/>
          </a:lnRef>
          <a:fillRef idx="0">
            <a:schemeClr val="accent1"/>
          </a:fillRef>
          <a:effectRef idx="2">
            <a:schemeClr val="accent1"/>
          </a:effectRef>
          <a:fontRef idx="minor">
            <a:schemeClr val="tx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a:p>
        </p:txBody>
      </p:sp>
      <p:cxnSp>
        <p:nvCxnSpPr>
          <p:cNvPr id="36" name="Straight Connector 35">
            <a:extLst>
              <a:ext uri="{FF2B5EF4-FFF2-40B4-BE49-F238E27FC236}">
                <a16:creationId xmlns:a16="http://schemas.microsoft.com/office/drawing/2014/main" id="{BB246E97-8C07-8D46-A0CF-D1BCD16D354A}"/>
              </a:ext>
            </a:extLst>
          </p:cNvPr>
          <p:cNvCxnSpPr>
            <a:cxnSpLocks/>
          </p:cNvCxnSpPr>
          <p:nvPr/>
        </p:nvCxnSpPr>
        <p:spPr>
          <a:xfrm>
            <a:off x="8665595" y="5751120"/>
            <a:ext cx="218433" cy="0"/>
          </a:xfrm>
          <a:prstGeom prst="line">
            <a:avLst/>
          </a:prstGeom>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23EE10CE-B985-9A4C-BAFC-7EF07C0BE2EB}"/>
              </a:ext>
            </a:extLst>
          </p:cNvPr>
          <p:cNvSpPr/>
          <p:nvPr/>
        </p:nvSpPr>
        <p:spPr>
          <a:xfrm>
            <a:off x="8872759" y="5588088"/>
            <a:ext cx="886666" cy="289657"/>
          </a:xfrm>
          <a:prstGeom prst="rect">
            <a:avLst/>
          </a:prstGeom>
          <a:noFill/>
        </p:spPr>
        <p:txBody>
          <a:bodyPr wrap="square" lIns="0" tIns="0" rIns="0" bIns="0" rtlCol="0" anchor="b">
            <a:spAutoFit/>
          </a:bodyPr>
          <a:lstStyle/>
          <a:p>
            <a:pPr algn="ctr">
              <a:lnSpc>
                <a:spcPct val="150000"/>
              </a:lnSpc>
            </a:pPr>
            <a:r>
              <a:rPr lang="en-US" sz="1400" dirty="0">
                <a:solidFill>
                  <a:srgbClr val="002060"/>
                </a:solidFill>
              </a:rPr>
              <a:t>Demand</a:t>
            </a:r>
          </a:p>
        </p:txBody>
      </p:sp>
      <p:sp>
        <p:nvSpPr>
          <p:cNvPr id="38" name="Left Brace 37">
            <a:extLst>
              <a:ext uri="{FF2B5EF4-FFF2-40B4-BE49-F238E27FC236}">
                <a16:creationId xmlns:a16="http://schemas.microsoft.com/office/drawing/2014/main" id="{3E97D913-0A62-B543-8656-33C5668A4006}"/>
              </a:ext>
            </a:extLst>
          </p:cNvPr>
          <p:cNvSpPr/>
          <p:nvPr/>
        </p:nvSpPr>
        <p:spPr>
          <a:xfrm>
            <a:off x="9694509" y="4910251"/>
            <a:ext cx="320601" cy="1521690"/>
          </a:xfrm>
          <a:prstGeom prst="leftBrace">
            <a:avLst>
              <a:gd name="adj1" fmla="val 37533"/>
              <a:gd name="adj2" fmla="val 54692"/>
            </a:avLst>
          </a:prstGeom>
        </p:spPr>
        <p:style>
          <a:lnRef idx="3">
            <a:schemeClr val="accent1"/>
          </a:lnRef>
          <a:fillRef idx="0">
            <a:schemeClr val="accent1"/>
          </a:fillRef>
          <a:effectRef idx="2">
            <a:schemeClr val="accent1"/>
          </a:effectRef>
          <a:fontRef idx="minor">
            <a:schemeClr val="tx1"/>
          </a:fontRef>
        </p:style>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8F885F3C-E86D-F946-9023-397B224BD037}"/>
              </a:ext>
            </a:extLst>
          </p:cNvPr>
          <p:cNvSpPr txBox="1"/>
          <p:nvPr/>
        </p:nvSpPr>
        <p:spPr>
          <a:xfrm flipH="1">
            <a:off x="10058447" y="5078658"/>
            <a:ext cx="1830415" cy="1107996"/>
          </a:xfrm>
          <a:prstGeom prst="rect">
            <a:avLst/>
          </a:prstGeom>
          <a:noFill/>
        </p:spPr>
        <p:txBody>
          <a:bodyPr wrap="square" lIns="0" tIns="0" rIns="0" bIns="0" rtlCol="0" anchor="ctr">
            <a:spAutoFit/>
          </a:bodyPr>
          <a:lstStyle>
            <a:defPPr>
              <a:defRPr lang="en-US"/>
            </a:defPPr>
            <a:lvl1pPr marL="171450" indent="-171450">
              <a:buFont typeface="Arial" panose="020B0604020202020204" pitchFamily="34" charset="0"/>
              <a:buChar char="•"/>
              <a:defRPr sz="1200">
                <a:ea typeface="Gotham Book" charset="0"/>
                <a:cs typeface="Gotham Book" charset="0"/>
              </a:defRPr>
            </a:lvl1pPr>
          </a:lstStyle>
          <a:p>
            <a:r>
              <a:rPr lang="en-US" dirty="0">
                <a:solidFill>
                  <a:srgbClr val="002060"/>
                </a:solidFill>
              </a:rPr>
              <a:t>R&amp;D technicians and technologists</a:t>
            </a:r>
          </a:p>
          <a:p>
            <a:r>
              <a:rPr lang="en-US" dirty="0">
                <a:solidFill>
                  <a:srgbClr val="002060"/>
                </a:solidFill>
              </a:rPr>
              <a:t>Procurement Managers</a:t>
            </a:r>
          </a:p>
          <a:p>
            <a:r>
              <a:rPr lang="en-US" dirty="0">
                <a:solidFill>
                  <a:srgbClr val="002060"/>
                </a:solidFill>
              </a:rPr>
              <a:t>Consumers</a:t>
            </a:r>
          </a:p>
          <a:p>
            <a:r>
              <a:rPr lang="en-US" dirty="0">
                <a:solidFill>
                  <a:srgbClr val="002060"/>
                </a:solidFill>
              </a:rPr>
              <a:t>Distributors &amp; Channels</a:t>
            </a:r>
          </a:p>
          <a:p>
            <a:r>
              <a:rPr lang="en-US" dirty="0">
                <a:solidFill>
                  <a:srgbClr val="002060"/>
                </a:solidFill>
              </a:rPr>
              <a:t>Service Providers</a:t>
            </a:r>
          </a:p>
        </p:txBody>
      </p:sp>
      <p:sp>
        <p:nvSpPr>
          <p:cNvPr id="40" name="TextBox 39">
            <a:extLst>
              <a:ext uri="{FF2B5EF4-FFF2-40B4-BE49-F238E27FC236}">
                <a16:creationId xmlns:a16="http://schemas.microsoft.com/office/drawing/2014/main" id="{251870EB-D45A-B84F-9091-2501CCC86D71}"/>
              </a:ext>
            </a:extLst>
          </p:cNvPr>
          <p:cNvSpPr txBox="1"/>
          <p:nvPr/>
        </p:nvSpPr>
        <p:spPr>
          <a:xfrm>
            <a:off x="0" y="410296"/>
            <a:ext cx="10300138"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RESEARCH METHODOLOGY</a:t>
            </a:r>
          </a:p>
        </p:txBody>
      </p:sp>
    </p:spTree>
    <p:extLst>
      <p:ext uri="{BB962C8B-B14F-4D97-AF65-F5344CB8AC3E}">
        <p14:creationId xmlns:p14="http://schemas.microsoft.com/office/powerpoint/2010/main" val="2726091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60D4F8F-E200-3149-834B-1E2A08B009CE}"/>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3221334" y="1951780"/>
            <a:ext cx="6748636" cy="3331895"/>
          </a:xfrm>
          <a:prstGeom prst="rect">
            <a:avLst/>
          </a:prstGeom>
        </p:spPr>
      </p:pic>
      <p:sp>
        <p:nvSpPr>
          <p:cNvPr id="43" name="Rectangle 42">
            <a:extLst>
              <a:ext uri="{FF2B5EF4-FFF2-40B4-BE49-F238E27FC236}">
                <a16:creationId xmlns:a16="http://schemas.microsoft.com/office/drawing/2014/main" id="{7BDA4035-4324-F64E-BAA6-6AF91949A108}"/>
              </a:ext>
            </a:extLst>
          </p:cNvPr>
          <p:cNvSpPr/>
          <p:nvPr/>
        </p:nvSpPr>
        <p:spPr>
          <a:xfrm>
            <a:off x="2953374" y="2510353"/>
            <a:ext cx="7972006" cy="2967415"/>
          </a:xfrm>
          <a:prstGeom prst="rect">
            <a:avLst/>
          </a:prstGeom>
          <a:ln>
            <a:noFill/>
          </a:ln>
        </p:spPr>
        <p:txBody>
          <a:bodyPr wrap="square">
            <a:spAutoFit/>
          </a:bodyPr>
          <a:lstStyle/>
          <a:p>
            <a:pPr algn="just">
              <a:lnSpc>
                <a:spcPct val="150000"/>
              </a:lnSpc>
            </a:pPr>
            <a:r>
              <a:rPr lang="en-US" sz="1400" dirty="0">
                <a:solidFill>
                  <a:srgbClr val="002060"/>
                </a:solidFill>
              </a:rPr>
              <a:t>Data is gathered from various secondary databases.</a:t>
            </a:r>
          </a:p>
          <a:p>
            <a:pPr algn="just">
              <a:lnSpc>
                <a:spcPct val="150000"/>
              </a:lnSpc>
            </a:pPr>
            <a:r>
              <a:rPr lang="en-US" sz="1400" dirty="0">
                <a:solidFill>
                  <a:srgbClr val="002060"/>
                </a:solidFill>
              </a:rPr>
              <a:t>Diligently tracking the secondary sources for closely monitoring the market trends and insights. </a:t>
            </a:r>
          </a:p>
          <a:p>
            <a:pPr algn="just">
              <a:lnSpc>
                <a:spcPct val="150000"/>
              </a:lnSpc>
            </a:pPr>
            <a:r>
              <a:rPr lang="en-US" sz="1400" dirty="0">
                <a:solidFill>
                  <a:srgbClr val="002060"/>
                </a:solidFill>
              </a:rPr>
              <a:t>Analysts compile the whole data from demand and supply-side perceptions for the better outputs.</a:t>
            </a:r>
          </a:p>
          <a:p>
            <a:pPr algn="just">
              <a:lnSpc>
                <a:spcPct val="150000"/>
              </a:lnSpc>
            </a:pPr>
            <a:r>
              <a:rPr lang="en-US" sz="1400" dirty="0">
                <a:solidFill>
                  <a:srgbClr val="002060"/>
                </a:solidFill>
              </a:rPr>
              <a:t>Sources of Secondary Research</a:t>
            </a:r>
          </a:p>
          <a:p>
            <a:pPr marL="285750" indent="-285750" algn="just">
              <a:lnSpc>
                <a:spcPct val="150000"/>
              </a:lnSpc>
              <a:buFont typeface="Arial" panose="020B0604020202020204" pitchFamily="34" charset="0"/>
              <a:buChar char="•"/>
            </a:pPr>
            <a:r>
              <a:rPr lang="en-US" sz="1400" dirty="0">
                <a:solidFill>
                  <a:srgbClr val="002060"/>
                </a:solidFill>
              </a:rPr>
              <a:t>Associations</a:t>
            </a:r>
          </a:p>
          <a:p>
            <a:pPr marL="285750" indent="-285750" algn="just">
              <a:lnSpc>
                <a:spcPct val="150000"/>
              </a:lnSpc>
              <a:buFont typeface="Arial" panose="020B0604020202020204" pitchFamily="34" charset="0"/>
              <a:buChar char="•"/>
            </a:pPr>
            <a:r>
              <a:rPr lang="en-US" sz="1400" dirty="0">
                <a:solidFill>
                  <a:srgbClr val="002060"/>
                </a:solidFill>
              </a:rPr>
              <a:t>Company Annual Reports</a:t>
            </a:r>
          </a:p>
          <a:p>
            <a:pPr marL="285750" indent="-285750" algn="just">
              <a:lnSpc>
                <a:spcPct val="150000"/>
              </a:lnSpc>
              <a:buFont typeface="Arial" panose="020B0604020202020204" pitchFamily="34" charset="0"/>
              <a:buChar char="•"/>
            </a:pPr>
            <a:r>
              <a:rPr lang="en-US" sz="1400" dirty="0">
                <a:solidFill>
                  <a:srgbClr val="002060"/>
                </a:solidFill>
              </a:rPr>
              <a:t>Journals, White papers &amp; Research Publications</a:t>
            </a:r>
          </a:p>
          <a:p>
            <a:pPr marL="285750" indent="-285750" algn="just">
              <a:lnSpc>
                <a:spcPct val="150000"/>
              </a:lnSpc>
              <a:buFont typeface="Arial" panose="020B0604020202020204" pitchFamily="34" charset="0"/>
              <a:buChar char="•"/>
            </a:pPr>
            <a:r>
              <a:rPr lang="en-US" sz="1400" dirty="0">
                <a:solidFill>
                  <a:srgbClr val="002060"/>
                </a:solidFill>
              </a:rPr>
              <a:t>External Verified Databases </a:t>
            </a:r>
          </a:p>
          <a:p>
            <a:pPr marL="285750" indent="-285750" algn="just">
              <a:lnSpc>
                <a:spcPct val="150000"/>
              </a:lnSpc>
              <a:buFont typeface="Arial" panose="020B0604020202020204" pitchFamily="34" charset="0"/>
              <a:buChar char="•"/>
            </a:pPr>
            <a:r>
              <a:rPr lang="en-US" sz="1400" dirty="0">
                <a:solidFill>
                  <a:srgbClr val="002060"/>
                </a:solidFill>
              </a:rPr>
              <a:t>Internal Database</a:t>
            </a:r>
          </a:p>
        </p:txBody>
      </p:sp>
      <p:sp>
        <p:nvSpPr>
          <p:cNvPr id="40" name="TextBox 39">
            <a:extLst>
              <a:ext uri="{FF2B5EF4-FFF2-40B4-BE49-F238E27FC236}">
                <a16:creationId xmlns:a16="http://schemas.microsoft.com/office/drawing/2014/main" id="{251870EB-D45A-B84F-9091-2501CCC86D71}"/>
              </a:ext>
            </a:extLst>
          </p:cNvPr>
          <p:cNvSpPr txBox="1"/>
          <p:nvPr/>
        </p:nvSpPr>
        <p:spPr>
          <a:xfrm>
            <a:off x="0" y="410296"/>
            <a:ext cx="10300138"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RESEARCH METHODOLOGY</a:t>
            </a:r>
          </a:p>
        </p:txBody>
      </p:sp>
      <p:grpSp>
        <p:nvGrpSpPr>
          <p:cNvPr id="27" name="Group 26">
            <a:extLst>
              <a:ext uri="{FF2B5EF4-FFF2-40B4-BE49-F238E27FC236}">
                <a16:creationId xmlns:a16="http://schemas.microsoft.com/office/drawing/2014/main" id="{FD9505F5-A52A-4043-AA78-4F0FEF9567BB}"/>
              </a:ext>
            </a:extLst>
          </p:cNvPr>
          <p:cNvGrpSpPr/>
          <p:nvPr/>
        </p:nvGrpSpPr>
        <p:grpSpPr>
          <a:xfrm>
            <a:off x="2027450" y="1545365"/>
            <a:ext cx="9063025" cy="4201610"/>
            <a:chOff x="4825572" y="1903543"/>
            <a:chExt cx="2901809" cy="1552571"/>
          </a:xfrm>
        </p:grpSpPr>
        <p:sp>
          <p:nvSpPr>
            <p:cNvPr id="28" name="Rectangle: Rounded Corners 1">
              <a:extLst>
                <a:ext uri="{FF2B5EF4-FFF2-40B4-BE49-F238E27FC236}">
                  <a16:creationId xmlns:a16="http://schemas.microsoft.com/office/drawing/2014/main" id="{3310F8D2-B47C-8245-897B-7D1179C7A6E0}"/>
                </a:ext>
              </a:extLst>
            </p:cNvPr>
            <p:cNvSpPr/>
            <p:nvPr/>
          </p:nvSpPr>
          <p:spPr>
            <a:xfrm>
              <a:off x="4825572" y="1903543"/>
              <a:ext cx="2901809" cy="1552571"/>
            </a:xfrm>
            <a:prstGeom prst="roundRect">
              <a:avLst>
                <a:gd name="adj" fmla="val 9599"/>
              </a:avLst>
            </a:prstGeom>
            <a:noFill/>
            <a:ln w="19050">
              <a:solidFill>
                <a:srgbClr val="ED383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A7A8180-D30A-F148-B441-30D06A669383}"/>
                </a:ext>
              </a:extLst>
            </p:cNvPr>
            <p:cNvCxnSpPr>
              <a:cxnSpLocks/>
            </p:cNvCxnSpPr>
            <p:nvPr/>
          </p:nvCxnSpPr>
          <p:spPr>
            <a:xfrm>
              <a:off x="5127230" y="2216158"/>
              <a:ext cx="2321988" cy="0"/>
            </a:xfrm>
            <a:prstGeom prst="line">
              <a:avLst/>
            </a:prstGeom>
            <a:ln w="19050">
              <a:solidFill>
                <a:srgbClr val="ED3832"/>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A84543-02DA-5B40-9909-6A3F8E3FBBCF}"/>
                </a:ext>
              </a:extLst>
            </p:cNvPr>
            <p:cNvSpPr/>
            <p:nvPr/>
          </p:nvSpPr>
          <p:spPr>
            <a:xfrm>
              <a:off x="5129899" y="1991613"/>
              <a:ext cx="2293154" cy="136475"/>
            </a:xfrm>
            <a:prstGeom prst="rect">
              <a:avLst/>
            </a:prstGeom>
            <a:ln>
              <a:noFill/>
            </a:ln>
          </p:spPr>
          <p:txBody>
            <a:bodyPr wrap="square">
              <a:spAutoFit/>
            </a:bodyPr>
            <a:lstStyle/>
            <a:p>
              <a:pPr algn="ctr"/>
              <a:r>
                <a:rPr lang="en-IN" b="1" dirty="0">
                  <a:solidFill>
                    <a:srgbClr val="002B6A"/>
                  </a:solidFill>
                  <a:ea typeface="Roboto" pitchFamily="2" charset="0"/>
                  <a:cs typeface="Microsoft New Tai Lue" panose="020B0502040204020203" pitchFamily="34" charset="0"/>
                </a:rPr>
                <a:t>SECONDARY RESEARCH</a:t>
              </a:r>
            </a:p>
          </p:txBody>
        </p:sp>
      </p:grpSp>
      <p:grpSp>
        <p:nvGrpSpPr>
          <p:cNvPr id="32" name="Group 31">
            <a:extLst>
              <a:ext uri="{FF2B5EF4-FFF2-40B4-BE49-F238E27FC236}">
                <a16:creationId xmlns:a16="http://schemas.microsoft.com/office/drawing/2014/main" id="{C6ED6FCC-AF4B-114F-94FE-9D2675BC6885}"/>
              </a:ext>
            </a:extLst>
          </p:cNvPr>
          <p:cNvGrpSpPr>
            <a:grpSpLocks noChangeAspect="1"/>
          </p:cNvGrpSpPr>
          <p:nvPr/>
        </p:nvGrpSpPr>
        <p:grpSpPr>
          <a:xfrm>
            <a:off x="833378" y="2550231"/>
            <a:ext cx="2119996" cy="2123192"/>
            <a:chOff x="7267400" y="1869683"/>
            <a:chExt cx="592927" cy="589650"/>
          </a:xfrm>
        </p:grpSpPr>
        <p:sp>
          <p:nvSpPr>
            <p:cNvPr id="33" name="Freeform 25">
              <a:extLst>
                <a:ext uri="{FF2B5EF4-FFF2-40B4-BE49-F238E27FC236}">
                  <a16:creationId xmlns:a16="http://schemas.microsoft.com/office/drawing/2014/main" id="{D0DBC685-05BB-0B40-88D6-85D8CDF97113}"/>
                </a:ext>
              </a:extLst>
            </p:cNvPr>
            <p:cNvSpPr>
              <a:spLocks noChangeAspect="1"/>
            </p:cNvSpPr>
            <p:nvPr/>
          </p:nvSpPr>
          <p:spPr bwMode="auto">
            <a:xfrm>
              <a:off x="7287055" y="1889338"/>
              <a:ext cx="550340" cy="550340"/>
            </a:xfrm>
            <a:custGeom>
              <a:avLst/>
              <a:gdLst>
                <a:gd name="T0" fmla="*/ 279 w 285"/>
                <a:gd name="T1" fmla="*/ 131 h 285"/>
                <a:gd name="T2" fmla="*/ 154 w 285"/>
                <a:gd name="T3" fmla="*/ 279 h 285"/>
                <a:gd name="T4" fmla="*/ 6 w 285"/>
                <a:gd name="T5" fmla="*/ 154 h 285"/>
                <a:gd name="T6" fmla="*/ 131 w 285"/>
                <a:gd name="T7" fmla="*/ 6 h 285"/>
                <a:gd name="T8" fmla="*/ 279 w 285"/>
                <a:gd name="T9" fmla="*/ 131 h 285"/>
              </a:gdLst>
              <a:ahLst/>
              <a:cxnLst>
                <a:cxn ang="0">
                  <a:pos x="T0" y="T1"/>
                </a:cxn>
                <a:cxn ang="0">
                  <a:pos x="T2" y="T3"/>
                </a:cxn>
                <a:cxn ang="0">
                  <a:pos x="T4" y="T5"/>
                </a:cxn>
                <a:cxn ang="0">
                  <a:pos x="T6" y="T7"/>
                </a:cxn>
                <a:cxn ang="0">
                  <a:pos x="T8" y="T9"/>
                </a:cxn>
              </a:cxnLst>
              <a:rect l="0" t="0" r="r" b="b"/>
              <a:pathLst>
                <a:path w="285" h="285">
                  <a:moveTo>
                    <a:pt x="279" y="131"/>
                  </a:moveTo>
                  <a:cubicBezTo>
                    <a:pt x="285" y="206"/>
                    <a:pt x="230" y="272"/>
                    <a:pt x="154" y="279"/>
                  </a:cubicBezTo>
                  <a:cubicBezTo>
                    <a:pt x="79" y="285"/>
                    <a:pt x="13" y="230"/>
                    <a:pt x="6" y="154"/>
                  </a:cubicBezTo>
                  <a:cubicBezTo>
                    <a:pt x="0" y="79"/>
                    <a:pt x="56" y="13"/>
                    <a:pt x="131" y="6"/>
                  </a:cubicBezTo>
                  <a:cubicBezTo>
                    <a:pt x="206" y="0"/>
                    <a:pt x="272" y="56"/>
                    <a:pt x="279" y="131"/>
                  </a:cubicBezTo>
                  <a:close/>
                </a:path>
              </a:pathLst>
            </a:custGeom>
            <a:solidFill>
              <a:srgbClr val="ED3832">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34" name="Freeform 26">
              <a:extLst>
                <a:ext uri="{FF2B5EF4-FFF2-40B4-BE49-F238E27FC236}">
                  <a16:creationId xmlns:a16="http://schemas.microsoft.com/office/drawing/2014/main" id="{9717236F-770C-9B49-A637-463A3D0B9894}"/>
                </a:ext>
              </a:extLst>
            </p:cNvPr>
            <p:cNvSpPr>
              <a:spLocks noChangeAspect="1"/>
            </p:cNvSpPr>
            <p:nvPr/>
          </p:nvSpPr>
          <p:spPr bwMode="auto">
            <a:xfrm>
              <a:off x="7329641" y="1935200"/>
              <a:ext cx="465168" cy="461894"/>
            </a:xfrm>
            <a:custGeom>
              <a:avLst/>
              <a:gdLst>
                <a:gd name="T0" fmla="*/ 235 w 241"/>
                <a:gd name="T1" fmla="*/ 110 h 240"/>
                <a:gd name="T2" fmla="*/ 131 w 241"/>
                <a:gd name="T3" fmla="*/ 235 h 240"/>
                <a:gd name="T4" fmla="*/ 6 w 241"/>
                <a:gd name="T5" fmla="*/ 130 h 240"/>
                <a:gd name="T6" fmla="*/ 111 w 241"/>
                <a:gd name="T7" fmla="*/ 5 h 240"/>
                <a:gd name="T8" fmla="*/ 235 w 241"/>
                <a:gd name="T9" fmla="*/ 110 h 240"/>
              </a:gdLst>
              <a:ahLst/>
              <a:cxnLst>
                <a:cxn ang="0">
                  <a:pos x="T0" y="T1"/>
                </a:cxn>
                <a:cxn ang="0">
                  <a:pos x="T2" y="T3"/>
                </a:cxn>
                <a:cxn ang="0">
                  <a:pos x="T4" y="T5"/>
                </a:cxn>
                <a:cxn ang="0">
                  <a:pos x="T6" y="T7"/>
                </a:cxn>
                <a:cxn ang="0">
                  <a:pos x="T8" y="T9"/>
                </a:cxn>
              </a:cxnLst>
              <a:rect l="0" t="0" r="r" b="b"/>
              <a:pathLst>
                <a:path w="241" h="240">
                  <a:moveTo>
                    <a:pt x="235" y="110"/>
                  </a:moveTo>
                  <a:cubicBezTo>
                    <a:pt x="241" y="173"/>
                    <a:pt x="194" y="229"/>
                    <a:pt x="131" y="235"/>
                  </a:cubicBezTo>
                  <a:cubicBezTo>
                    <a:pt x="67" y="240"/>
                    <a:pt x="11" y="193"/>
                    <a:pt x="6" y="130"/>
                  </a:cubicBezTo>
                  <a:cubicBezTo>
                    <a:pt x="0" y="67"/>
                    <a:pt x="47" y="11"/>
                    <a:pt x="111" y="5"/>
                  </a:cubicBezTo>
                  <a:cubicBezTo>
                    <a:pt x="174" y="0"/>
                    <a:pt x="230" y="47"/>
                    <a:pt x="235" y="110"/>
                  </a:cubicBezTo>
                  <a:close/>
                </a:path>
              </a:pathLst>
            </a:custGeom>
            <a:solidFill>
              <a:schemeClr val="bg1">
                <a:lumMod val="95000"/>
              </a:scheme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35" name="Freeform 27">
              <a:extLst>
                <a:ext uri="{FF2B5EF4-FFF2-40B4-BE49-F238E27FC236}">
                  <a16:creationId xmlns:a16="http://schemas.microsoft.com/office/drawing/2014/main" id="{282C9DF7-E36F-0744-9B87-FF49C5E36FF6}"/>
                </a:ext>
              </a:extLst>
            </p:cNvPr>
            <p:cNvSpPr>
              <a:spLocks noChangeAspect="1"/>
            </p:cNvSpPr>
            <p:nvPr/>
          </p:nvSpPr>
          <p:spPr bwMode="auto">
            <a:xfrm>
              <a:off x="7267400" y="1869683"/>
              <a:ext cx="592927" cy="589650"/>
            </a:xfrm>
            <a:custGeom>
              <a:avLst/>
              <a:gdLst>
                <a:gd name="T0" fmla="*/ 305 w 308"/>
                <a:gd name="T1" fmla="*/ 140 h 307"/>
                <a:gd name="T2" fmla="*/ 303 w 308"/>
                <a:gd name="T3" fmla="*/ 140 h 307"/>
                <a:gd name="T4" fmla="*/ 304 w 308"/>
                <a:gd name="T5" fmla="*/ 153 h 307"/>
                <a:gd name="T6" fmla="*/ 167 w 308"/>
                <a:gd name="T7" fmla="*/ 302 h 307"/>
                <a:gd name="T8" fmla="*/ 154 w 308"/>
                <a:gd name="T9" fmla="*/ 303 h 307"/>
                <a:gd name="T10" fmla="*/ 5 w 308"/>
                <a:gd name="T11" fmla="*/ 166 h 307"/>
                <a:gd name="T12" fmla="*/ 4 w 308"/>
                <a:gd name="T13" fmla="*/ 153 h 307"/>
                <a:gd name="T14" fmla="*/ 141 w 308"/>
                <a:gd name="T15" fmla="*/ 4 h 307"/>
                <a:gd name="T16" fmla="*/ 154 w 308"/>
                <a:gd name="T17" fmla="*/ 4 h 307"/>
                <a:gd name="T18" fmla="*/ 303 w 308"/>
                <a:gd name="T19" fmla="*/ 140 h 307"/>
                <a:gd name="T20" fmla="*/ 305 w 308"/>
                <a:gd name="T21" fmla="*/ 140 h 307"/>
                <a:gd name="T22" fmla="*/ 307 w 308"/>
                <a:gd name="T23" fmla="*/ 140 h 307"/>
                <a:gd name="T24" fmla="*/ 154 w 308"/>
                <a:gd name="T25" fmla="*/ 0 h 307"/>
                <a:gd name="T26" fmla="*/ 141 w 308"/>
                <a:gd name="T27" fmla="*/ 0 h 307"/>
                <a:gd name="T28" fmla="*/ 0 w 308"/>
                <a:gd name="T29" fmla="*/ 153 h 307"/>
                <a:gd name="T30" fmla="*/ 1 w 308"/>
                <a:gd name="T31" fmla="*/ 167 h 307"/>
                <a:gd name="T32" fmla="*/ 154 w 308"/>
                <a:gd name="T33" fmla="*/ 307 h 307"/>
                <a:gd name="T34" fmla="*/ 167 w 308"/>
                <a:gd name="T35" fmla="*/ 306 h 307"/>
                <a:gd name="T36" fmla="*/ 308 w 308"/>
                <a:gd name="T37" fmla="*/ 153 h 307"/>
                <a:gd name="T38" fmla="*/ 307 w 308"/>
                <a:gd name="T39" fmla="*/ 140 h 307"/>
                <a:gd name="T40" fmla="*/ 305 w 308"/>
                <a:gd name="T41" fmla="*/ 14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307">
                  <a:moveTo>
                    <a:pt x="305" y="140"/>
                  </a:moveTo>
                  <a:cubicBezTo>
                    <a:pt x="303" y="140"/>
                    <a:pt x="303" y="140"/>
                    <a:pt x="303" y="140"/>
                  </a:cubicBezTo>
                  <a:cubicBezTo>
                    <a:pt x="303" y="145"/>
                    <a:pt x="304" y="149"/>
                    <a:pt x="304" y="153"/>
                  </a:cubicBezTo>
                  <a:cubicBezTo>
                    <a:pt x="304" y="230"/>
                    <a:pt x="245" y="296"/>
                    <a:pt x="167" y="302"/>
                  </a:cubicBezTo>
                  <a:cubicBezTo>
                    <a:pt x="162" y="303"/>
                    <a:pt x="158" y="303"/>
                    <a:pt x="154" y="303"/>
                  </a:cubicBezTo>
                  <a:cubicBezTo>
                    <a:pt x="77" y="303"/>
                    <a:pt x="12" y="244"/>
                    <a:pt x="5" y="166"/>
                  </a:cubicBezTo>
                  <a:cubicBezTo>
                    <a:pt x="4" y="162"/>
                    <a:pt x="4" y="157"/>
                    <a:pt x="4" y="153"/>
                  </a:cubicBezTo>
                  <a:cubicBezTo>
                    <a:pt x="4" y="76"/>
                    <a:pt x="63" y="11"/>
                    <a:pt x="141" y="4"/>
                  </a:cubicBezTo>
                  <a:cubicBezTo>
                    <a:pt x="145" y="4"/>
                    <a:pt x="150" y="4"/>
                    <a:pt x="154" y="4"/>
                  </a:cubicBezTo>
                  <a:cubicBezTo>
                    <a:pt x="231" y="4"/>
                    <a:pt x="296" y="62"/>
                    <a:pt x="303" y="140"/>
                  </a:cubicBezTo>
                  <a:cubicBezTo>
                    <a:pt x="305" y="140"/>
                    <a:pt x="305" y="140"/>
                    <a:pt x="305" y="140"/>
                  </a:cubicBezTo>
                  <a:cubicBezTo>
                    <a:pt x="307" y="140"/>
                    <a:pt x="307" y="140"/>
                    <a:pt x="307" y="140"/>
                  </a:cubicBezTo>
                  <a:cubicBezTo>
                    <a:pt x="300" y="60"/>
                    <a:pt x="233" y="0"/>
                    <a:pt x="154" y="0"/>
                  </a:cubicBezTo>
                  <a:cubicBezTo>
                    <a:pt x="150" y="0"/>
                    <a:pt x="145" y="0"/>
                    <a:pt x="141" y="0"/>
                  </a:cubicBezTo>
                  <a:cubicBezTo>
                    <a:pt x="61" y="7"/>
                    <a:pt x="0" y="74"/>
                    <a:pt x="0" y="153"/>
                  </a:cubicBezTo>
                  <a:cubicBezTo>
                    <a:pt x="0" y="158"/>
                    <a:pt x="0" y="162"/>
                    <a:pt x="1" y="167"/>
                  </a:cubicBezTo>
                  <a:cubicBezTo>
                    <a:pt x="8" y="247"/>
                    <a:pt x="75" y="307"/>
                    <a:pt x="154" y="307"/>
                  </a:cubicBezTo>
                  <a:cubicBezTo>
                    <a:pt x="158" y="307"/>
                    <a:pt x="163" y="307"/>
                    <a:pt x="167" y="306"/>
                  </a:cubicBezTo>
                  <a:cubicBezTo>
                    <a:pt x="247" y="299"/>
                    <a:pt x="308" y="232"/>
                    <a:pt x="308" y="153"/>
                  </a:cubicBezTo>
                  <a:cubicBezTo>
                    <a:pt x="308" y="149"/>
                    <a:pt x="307" y="144"/>
                    <a:pt x="307" y="140"/>
                  </a:cubicBezTo>
                  <a:lnTo>
                    <a:pt x="305" y="140"/>
                  </a:lnTo>
                  <a:close/>
                </a:path>
              </a:pathLst>
            </a:custGeom>
            <a:solidFill>
              <a:srgbClr val="ED3832">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grpSp>
      <p:pic>
        <p:nvPicPr>
          <p:cNvPr id="41" name="Picture 40">
            <a:extLst>
              <a:ext uri="{FF2B5EF4-FFF2-40B4-BE49-F238E27FC236}">
                <a16:creationId xmlns:a16="http://schemas.microsoft.com/office/drawing/2014/main" id="{37D8077E-E392-9C49-9172-205F61C9FD1E}"/>
              </a:ext>
            </a:extLst>
          </p:cNvPr>
          <p:cNvPicPr>
            <a:picLocks noChangeAspect="1"/>
          </p:cNvPicPr>
          <p:nvPr/>
        </p:nvPicPr>
        <p:blipFill>
          <a:blip r:embed="rId4">
            <a:biLevel thresh="75000"/>
          </a:blip>
          <a:stretch>
            <a:fillRect/>
          </a:stretch>
        </p:blipFill>
        <p:spPr>
          <a:xfrm>
            <a:off x="1348451" y="3035591"/>
            <a:ext cx="1097280" cy="1143000"/>
          </a:xfrm>
          <a:prstGeom prst="rect">
            <a:avLst/>
          </a:prstGeom>
        </p:spPr>
      </p:pic>
    </p:spTree>
    <p:extLst>
      <p:ext uri="{BB962C8B-B14F-4D97-AF65-F5344CB8AC3E}">
        <p14:creationId xmlns:p14="http://schemas.microsoft.com/office/powerpoint/2010/main" val="590369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60D4F8F-E200-3149-834B-1E2A08B009CE}"/>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3221334" y="1951780"/>
            <a:ext cx="6748636" cy="3331895"/>
          </a:xfrm>
          <a:prstGeom prst="rect">
            <a:avLst/>
          </a:prstGeom>
        </p:spPr>
      </p:pic>
      <p:sp>
        <p:nvSpPr>
          <p:cNvPr id="43" name="Rectangle 42">
            <a:extLst>
              <a:ext uri="{FF2B5EF4-FFF2-40B4-BE49-F238E27FC236}">
                <a16:creationId xmlns:a16="http://schemas.microsoft.com/office/drawing/2014/main" id="{7BDA4035-4324-F64E-BAA6-6AF91949A108}"/>
              </a:ext>
            </a:extLst>
          </p:cNvPr>
          <p:cNvSpPr/>
          <p:nvPr/>
        </p:nvSpPr>
        <p:spPr>
          <a:xfrm>
            <a:off x="2953374" y="2436783"/>
            <a:ext cx="7972006" cy="3618555"/>
          </a:xfrm>
          <a:prstGeom prst="rect">
            <a:avLst/>
          </a:prstGeom>
          <a:ln>
            <a:noFill/>
          </a:ln>
        </p:spPr>
        <p:txBody>
          <a:bodyPr wrap="square">
            <a:spAutoFit/>
          </a:bodyPr>
          <a:lstStyle/>
          <a:p>
            <a:pPr algn="just">
              <a:lnSpc>
                <a:spcPct val="150000"/>
              </a:lnSpc>
            </a:pPr>
            <a:r>
              <a:rPr lang="en-US" sz="1400" dirty="0">
                <a:solidFill>
                  <a:srgbClr val="002060"/>
                </a:solidFill>
              </a:rPr>
              <a:t>Discussion guides or questionnaires are prepared to obtain the productive information of the market.</a:t>
            </a:r>
          </a:p>
          <a:p>
            <a:pPr algn="just">
              <a:lnSpc>
                <a:spcPct val="150000"/>
              </a:lnSpc>
            </a:pPr>
            <a:r>
              <a:rPr lang="en-US" sz="1400" dirty="0">
                <a:solidFill>
                  <a:srgbClr val="002060"/>
                </a:solidFill>
              </a:rPr>
              <a:t>The primary research is conducted through e-mails, face-to-face and telephonic interviews.</a:t>
            </a:r>
          </a:p>
          <a:p>
            <a:pPr algn="just">
              <a:lnSpc>
                <a:spcPct val="150000"/>
              </a:lnSpc>
            </a:pPr>
            <a:r>
              <a:rPr lang="en-US" sz="1400" dirty="0">
                <a:solidFill>
                  <a:srgbClr val="002060"/>
                </a:solidFill>
              </a:rPr>
              <a:t>This helps in analyzing the scope, market dynamics, industry competitiveness, micro and macro factors of the market.</a:t>
            </a:r>
          </a:p>
          <a:p>
            <a:pPr algn="just">
              <a:lnSpc>
                <a:spcPct val="150000"/>
              </a:lnSpc>
            </a:pPr>
            <a:r>
              <a:rPr lang="en-US" sz="1400" dirty="0">
                <a:solidFill>
                  <a:srgbClr val="002060"/>
                </a:solidFill>
              </a:rPr>
              <a:t>Sources of Primary Research</a:t>
            </a:r>
          </a:p>
          <a:p>
            <a:pPr marL="742950" lvl="1" indent="-285750" algn="just">
              <a:lnSpc>
                <a:spcPct val="150000"/>
              </a:lnSpc>
              <a:buFont typeface="Arial" panose="020B0604020202020204" pitchFamily="34" charset="0"/>
              <a:buChar char="•"/>
            </a:pPr>
            <a:r>
              <a:rPr lang="en-US" sz="1200" dirty="0">
                <a:solidFill>
                  <a:srgbClr val="002060"/>
                </a:solidFill>
              </a:rPr>
              <a:t>Manufacturers </a:t>
            </a:r>
          </a:p>
          <a:p>
            <a:pPr marL="742950" lvl="1" indent="-285750" algn="just">
              <a:lnSpc>
                <a:spcPct val="150000"/>
              </a:lnSpc>
              <a:buFont typeface="Arial" panose="020B0604020202020204" pitchFamily="34" charset="0"/>
              <a:buChar char="•"/>
            </a:pPr>
            <a:r>
              <a:rPr lang="en-US" sz="1200" dirty="0">
                <a:solidFill>
                  <a:srgbClr val="002060"/>
                </a:solidFill>
              </a:rPr>
              <a:t>Traders, retailers, distributors</a:t>
            </a:r>
          </a:p>
          <a:p>
            <a:pPr marL="742950" lvl="1" indent="-285750" algn="just">
              <a:lnSpc>
                <a:spcPct val="150000"/>
              </a:lnSpc>
              <a:buFont typeface="Arial" panose="020B0604020202020204" pitchFamily="34" charset="0"/>
              <a:buChar char="•"/>
            </a:pPr>
            <a:r>
              <a:rPr lang="en-US" sz="1200" dirty="0">
                <a:solidFill>
                  <a:srgbClr val="002060"/>
                </a:solidFill>
              </a:rPr>
              <a:t>R&amp;D Department</a:t>
            </a:r>
          </a:p>
          <a:p>
            <a:pPr marL="742950" lvl="1" indent="-285750" algn="just">
              <a:lnSpc>
                <a:spcPct val="150000"/>
              </a:lnSpc>
              <a:buFont typeface="Arial" panose="020B0604020202020204" pitchFamily="34" charset="0"/>
              <a:buChar char="•"/>
            </a:pPr>
            <a:r>
              <a:rPr lang="en-US" sz="1200" dirty="0">
                <a:solidFill>
                  <a:srgbClr val="002060"/>
                </a:solidFill>
              </a:rPr>
              <a:t>Technical Experts</a:t>
            </a:r>
          </a:p>
          <a:p>
            <a:pPr marL="742950" lvl="1" indent="-285750" algn="just">
              <a:lnSpc>
                <a:spcPct val="150000"/>
              </a:lnSpc>
              <a:buFont typeface="Arial" panose="020B0604020202020204" pitchFamily="34" charset="0"/>
              <a:buChar char="•"/>
            </a:pPr>
            <a:r>
              <a:rPr lang="en-US" sz="1200" dirty="0">
                <a:solidFill>
                  <a:srgbClr val="002060"/>
                </a:solidFill>
              </a:rPr>
              <a:t>End-Users of the product</a:t>
            </a:r>
          </a:p>
          <a:p>
            <a:pPr>
              <a:lnSpc>
                <a:spcPct val="150000"/>
              </a:lnSpc>
            </a:pPr>
            <a:r>
              <a:rPr lang="en-US" sz="1200" i="1" dirty="0">
                <a:solidFill>
                  <a:srgbClr val="002060"/>
                </a:solidFill>
              </a:rPr>
              <a:t>Each study covers more than 20 primary interviews, segmented into 10 demand and supply. The regions covered for primary interviews are North America, Europe, Asia-Pacific, South America and Middle East &amp; Africa.</a:t>
            </a:r>
          </a:p>
        </p:txBody>
      </p:sp>
      <p:sp>
        <p:nvSpPr>
          <p:cNvPr id="40" name="TextBox 39">
            <a:extLst>
              <a:ext uri="{FF2B5EF4-FFF2-40B4-BE49-F238E27FC236}">
                <a16:creationId xmlns:a16="http://schemas.microsoft.com/office/drawing/2014/main" id="{251870EB-D45A-B84F-9091-2501CCC86D71}"/>
              </a:ext>
            </a:extLst>
          </p:cNvPr>
          <p:cNvSpPr txBox="1"/>
          <p:nvPr/>
        </p:nvSpPr>
        <p:spPr>
          <a:xfrm>
            <a:off x="0" y="410296"/>
            <a:ext cx="10300138"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RESEARCH METHODOLOGY</a:t>
            </a:r>
          </a:p>
        </p:txBody>
      </p:sp>
      <p:grpSp>
        <p:nvGrpSpPr>
          <p:cNvPr id="27" name="Group 26">
            <a:extLst>
              <a:ext uri="{FF2B5EF4-FFF2-40B4-BE49-F238E27FC236}">
                <a16:creationId xmlns:a16="http://schemas.microsoft.com/office/drawing/2014/main" id="{FD9505F5-A52A-4043-AA78-4F0FEF9567BB}"/>
              </a:ext>
            </a:extLst>
          </p:cNvPr>
          <p:cNvGrpSpPr/>
          <p:nvPr/>
        </p:nvGrpSpPr>
        <p:grpSpPr>
          <a:xfrm>
            <a:off x="2027450" y="1545365"/>
            <a:ext cx="9063025" cy="4645228"/>
            <a:chOff x="4825572" y="1903543"/>
            <a:chExt cx="2901809" cy="1552571"/>
          </a:xfrm>
        </p:grpSpPr>
        <p:sp>
          <p:nvSpPr>
            <p:cNvPr id="28" name="Rectangle: Rounded Corners 1">
              <a:extLst>
                <a:ext uri="{FF2B5EF4-FFF2-40B4-BE49-F238E27FC236}">
                  <a16:creationId xmlns:a16="http://schemas.microsoft.com/office/drawing/2014/main" id="{3310F8D2-B47C-8245-897B-7D1179C7A6E0}"/>
                </a:ext>
              </a:extLst>
            </p:cNvPr>
            <p:cNvSpPr/>
            <p:nvPr/>
          </p:nvSpPr>
          <p:spPr>
            <a:xfrm>
              <a:off x="4825572" y="1903543"/>
              <a:ext cx="2901809" cy="1552571"/>
            </a:xfrm>
            <a:prstGeom prst="roundRect">
              <a:avLst>
                <a:gd name="adj" fmla="val 9599"/>
              </a:avLst>
            </a:prstGeom>
            <a:noFill/>
            <a:ln w="19050">
              <a:solidFill>
                <a:srgbClr val="2B7DB7"/>
              </a:solidFill>
              <a:prstDash val="sysDash"/>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A7A8180-D30A-F148-B441-30D06A669383}"/>
                </a:ext>
              </a:extLst>
            </p:cNvPr>
            <p:cNvCxnSpPr>
              <a:cxnSpLocks/>
            </p:cNvCxnSpPr>
            <p:nvPr/>
          </p:nvCxnSpPr>
          <p:spPr>
            <a:xfrm>
              <a:off x="5127230" y="2184541"/>
              <a:ext cx="2321988" cy="0"/>
            </a:xfrm>
            <a:prstGeom prst="line">
              <a:avLst/>
            </a:prstGeom>
            <a:ln w="19050">
              <a:solidFill>
                <a:srgbClr val="2B7DB7"/>
              </a:solidFill>
              <a:round/>
              <a:headEnd/>
              <a:tailEn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A84543-02DA-5B40-9909-6A3F8E3FBBCF}"/>
                </a:ext>
              </a:extLst>
            </p:cNvPr>
            <p:cNvSpPr/>
            <p:nvPr/>
          </p:nvSpPr>
          <p:spPr>
            <a:xfrm>
              <a:off x="5129899" y="1991613"/>
              <a:ext cx="2293154" cy="136475"/>
            </a:xfrm>
            <a:prstGeom prst="rect">
              <a:avLst/>
            </a:prstGeom>
            <a:ln>
              <a:noFill/>
            </a:ln>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en-IN" b="1" dirty="0">
                  <a:solidFill>
                    <a:srgbClr val="002B6A"/>
                  </a:solidFill>
                  <a:ea typeface="Roboto" pitchFamily="2" charset="0"/>
                  <a:cs typeface="Microsoft New Tai Lue" panose="020B0502040204020203" pitchFamily="34" charset="0"/>
                </a:rPr>
                <a:t>PRIMARY RESEARCH</a:t>
              </a:r>
            </a:p>
          </p:txBody>
        </p:sp>
      </p:grpSp>
      <p:grpSp>
        <p:nvGrpSpPr>
          <p:cNvPr id="32" name="Group 31">
            <a:extLst>
              <a:ext uri="{FF2B5EF4-FFF2-40B4-BE49-F238E27FC236}">
                <a16:creationId xmlns:a16="http://schemas.microsoft.com/office/drawing/2014/main" id="{C6ED6FCC-AF4B-114F-94FE-9D2675BC6885}"/>
              </a:ext>
            </a:extLst>
          </p:cNvPr>
          <p:cNvGrpSpPr>
            <a:grpSpLocks noChangeAspect="1"/>
          </p:cNvGrpSpPr>
          <p:nvPr/>
        </p:nvGrpSpPr>
        <p:grpSpPr>
          <a:xfrm>
            <a:off x="833378" y="2550231"/>
            <a:ext cx="2119996" cy="2123192"/>
            <a:chOff x="7267400" y="1869683"/>
            <a:chExt cx="592927" cy="589650"/>
          </a:xfrm>
        </p:grpSpPr>
        <p:sp>
          <p:nvSpPr>
            <p:cNvPr id="33" name="Freeform 25">
              <a:extLst>
                <a:ext uri="{FF2B5EF4-FFF2-40B4-BE49-F238E27FC236}">
                  <a16:creationId xmlns:a16="http://schemas.microsoft.com/office/drawing/2014/main" id="{D0DBC685-05BB-0B40-88D6-85D8CDF97113}"/>
                </a:ext>
              </a:extLst>
            </p:cNvPr>
            <p:cNvSpPr>
              <a:spLocks noChangeAspect="1"/>
            </p:cNvSpPr>
            <p:nvPr/>
          </p:nvSpPr>
          <p:spPr bwMode="auto">
            <a:xfrm>
              <a:off x="7287055" y="1889338"/>
              <a:ext cx="550340" cy="550340"/>
            </a:xfrm>
            <a:custGeom>
              <a:avLst/>
              <a:gdLst>
                <a:gd name="T0" fmla="*/ 279 w 285"/>
                <a:gd name="T1" fmla="*/ 131 h 285"/>
                <a:gd name="T2" fmla="*/ 154 w 285"/>
                <a:gd name="T3" fmla="*/ 279 h 285"/>
                <a:gd name="T4" fmla="*/ 6 w 285"/>
                <a:gd name="T5" fmla="*/ 154 h 285"/>
                <a:gd name="T6" fmla="*/ 131 w 285"/>
                <a:gd name="T7" fmla="*/ 6 h 285"/>
                <a:gd name="T8" fmla="*/ 279 w 285"/>
                <a:gd name="T9" fmla="*/ 131 h 285"/>
              </a:gdLst>
              <a:ahLst/>
              <a:cxnLst>
                <a:cxn ang="0">
                  <a:pos x="T0" y="T1"/>
                </a:cxn>
                <a:cxn ang="0">
                  <a:pos x="T2" y="T3"/>
                </a:cxn>
                <a:cxn ang="0">
                  <a:pos x="T4" y="T5"/>
                </a:cxn>
                <a:cxn ang="0">
                  <a:pos x="T6" y="T7"/>
                </a:cxn>
                <a:cxn ang="0">
                  <a:pos x="T8" y="T9"/>
                </a:cxn>
              </a:cxnLst>
              <a:rect l="0" t="0" r="r" b="b"/>
              <a:pathLst>
                <a:path w="285" h="285">
                  <a:moveTo>
                    <a:pt x="279" y="131"/>
                  </a:moveTo>
                  <a:cubicBezTo>
                    <a:pt x="285" y="206"/>
                    <a:pt x="230" y="272"/>
                    <a:pt x="154" y="279"/>
                  </a:cubicBezTo>
                  <a:cubicBezTo>
                    <a:pt x="79" y="285"/>
                    <a:pt x="13" y="230"/>
                    <a:pt x="6" y="154"/>
                  </a:cubicBezTo>
                  <a:cubicBezTo>
                    <a:pt x="0" y="79"/>
                    <a:pt x="56" y="13"/>
                    <a:pt x="131" y="6"/>
                  </a:cubicBezTo>
                  <a:cubicBezTo>
                    <a:pt x="206" y="0"/>
                    <a:pt x="272" y="56"/>
                    <a:pt x="279" y="131"/>
                  </a:cubicBezTo>
                  <a:close/>
                </a:path>
              </a:pathLst>
            </a:custGeom>
            <a:solidFill>
              <a:srgbClr val="2B7DB7">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Light"/>
              </a:endParaRPr>
            </a:p>
          </p:txBody>
        </p:sp>
        <p:sp>
          <p:nvSpPr>
            <p:cNvPr id="35" name="Freeform 27">
              <a:extLst>
                <a:ext uri="{FF2B5EF4-FFF2-40B4-BE49-F238E27FC236}">
                  <a16:creationId xmlns:a16="http://schemas.microsoft.com/office/drawing/2014/main" id="{282C9DF7-E36F-0744-9B87-FF49C5E36FF6}"/>
                </a:ext>
              </a:extLst>
            </p:cNvPr>
            <p:cNvSpPr>
              <a:spLocks noChangeAspect="1"/>
            </p:cNvSpPr>
            <p:nvPr/>
          </p:nvSpPr>
          <p:spPr bwMode="auto">
            <a:xfrm>
              <a:off x="7267400" y="1869683"/>
              <a:ext cx="592927" cy="589650"/>
            </a:xfrm>
            <a:custGeom>
              <a:avLst/>
              <a:gdLst>
                <a:gd name="T0" fmla="*/ 305 w 308"/>
                <a:gd name="T1" fmla="*/ 140 h 307"/>
                <a:gd name="T2" fmla="*/ 303 w 308"/>
                <a:gd name="T3" fmla="*/ 140 h 307"/>
                <a:gd name="T4" fmla="*/ 304 w 308"/>
                <a:gd name="T5" fmla="*/ 153 h 307"/>
                <a:gd name="T6" fmla="*/ 167 w 308"/>
                <a:gd name="T7" fmla="*/ 302 h 307"/>
                <a:gd name="T8" fmla="*/ 154 w 308"/>
                <a:gd name="T9" fmla="*/ 303 h 307"/>
                <a:gd name="T10" fmla="*/ 5 w 308"/>
                <a:gd name="T11" fmla="*/ 166 h 307"/>
                <a:gd name="T12" fmla="*/ 4 w 308"/>
                <a:gd name="T13" fmla="*/ 153 h 307"/>
                <a:gd name="T14" fmla="*/ 141 w 308"/>
                <a:gd name="T15" fmla="*/ 4 h 307"/>
                <a:gd name="T16" fmla="*/ 154 w 308"/>
                <a:gd name="T17" fmla="*/ 4 h 307"/>
                <a:gd name="T18" fmla="*/ 303 w 308"/>
                <a:gd name="T19" fmla="*/ 140 h 307"/>
                <a:gd name="T20" fmla="*/ 305 w 308"/>
                <a:gd name="T21" fmla="*/ 140 h 307"/>
                <a:gd name="T22" fmla="*/ 307 w 308"/>
                <a:gd name="T23" fmla="*/ 140 h 307"/>
                <a:gd name="T24" fmla="*/ 154 w 308"/>
                <a:gd name="T25" fmla="*/ 0 h 307"/>
                <a:gd name="T26" fmla="*/ 141 w 308"/>
                <a:gd name="T27" fmla="*/ 0 h 307"/>
                <a:gd name="T28" fmla="*/ 0 w 308"/>
                <a:gd name="T29" fmla="*/ 153 h 307"/>
                <a:gd name="T30" fmla="*/ 1 w 308"/>
                <a:gd name="T31" fmla="*/ 167 h 307"/>
                <a:gd name="T32" fmla="*/ 154 w 308"/>
                <a:gd name="T33" fmla="*/ 307 h 307"/>
                <a:gd name="T34" fmla="*/ 167 w 308"/>
                <a:gd name="T35" fmla="*/ 306 h 307"/>
                <a:gd name="T36" fmla="*/ 308 w 308"/>
                <a:gd name="T37" fmla="*/ 153 h 307"/>
                <a:gd name="T38" fmla="*/ 307 w 308"/>
                <a:gd name="T39" fmla="*/ 140 h 307"/>
                <a:gd name="T40" fmla="*/ 305 w 308"/>
                <a:gd name="T41" fmla="*/ 14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307">
                  <a:moveTo>
                    <a:pt x="305" y="140"/>
                  </a:moveTo>
                  <a:cubicBezTo>
                    <a:pt x="303" y="140"/>
                    <a:pt x="303" y="140"/>
                    <a:pt x="303" y="140"/>
                  </a:cubicBezTo>
                  <a:cubicBezTo>
                    <a:pt x="303" y="145"/>
                    <a:pt x="304" y="149"/>
                    <a:pt x="304" y="153"/>
                  </a:cubicBezTo>
                  <a:cubicBezTo>
                    <a:pt x="304" y="230"/>
                    <a:pt x="245" y="296"/>
                    <a:pt x="167" y="302"/>
                  </a:cubicBezTo>
                  <a:cubicBezTo>
                    <a:pt x="162" y="303"/>
                    <a:pt x="158" y="303"/>
                    <a:pt x="154" y="303"/>
                  </a:cubicBezTo>
                  <a:cubicBezTo>
                    <a:pt x="77" y="303"/>
                    <a:pt x="12" y="244"/>
                    <a:pt x="5" y="166"/>
                  </a:cubicBezTo>
                  <a:cubicBezTo>
                    <a:pt x="4" y="162"/>
                    <a:pt x="4" y="157"/>
                    <a:pt x="4" y="153"/>
                  </a:cubicBezTo>
                  <a:cubicBezTo>
                    <a:pt x="4" y="76"/>
                    <a:pt x="63" y="11"/>
                    <a:pt x="141" y="4"/>
                  </a:cubicBezTo>
                  <a:cubicBezTo>
                    <a:pt x="145" y="4"/>
                    <a:pt x="150" y="4"/>
                    <a:pt x="154" y="4"/>
                  </a:cubicBezTo>
                  <a:cubicBezTo>
                    <a:pt x="231" y="4"/>
                    <a:pt x="296" y="62"/>
                    <a:pt x="303" y="140"/>
                  </a:cubicBezTo>
                  <a:cubicBezTo>
                    <a:pt x="305" y="140"/>
                    <a:pt x="305" y="140"/>
                    <a:pt x="305" y="140"/>
                  </a:cubicBezTo>
                  <a:cubicBezTo>
                    <a:pt x="307" y="140"/>
                    <a:pt x="307" y="140"/>
                    <a:pt x="307" y="140"/>
                  </a:cubicBezTo>
                  <a:cubicBezTo>
                    <a:pt x="300" y="60"/>
                    <a:pt x="233" y="0"/>
                    <a:pt x="154" y="0"/>
                  </a:cubicBezTo>
                  <a:cubicBezTo>
                    <a:pt x="150" y="0"/>
                    <a:pt x="145" y="0"/>
                    <a:pt x="141" y="0"/>
                  </a:cubicBezTo>
                  <a:cubicBezTo>
                    <a:pt x="61" y="7"/>
                    <a:pt x="0" y="74"/>
                    <a:pt x="0" y="153"/>
                  </a:cubicBezTo>
                  <a:cubicBezTo>
                    <a:pt x="0" y="158"/>
                    <a:pt x="0" y="162"/>
                    <a:pt x="1" y="167"/>
                  </a:cubicBezTo>
                  <a:cubicBezTo>
                    <a:pt x="8" y="247"/>
                    <a:pt x="75" y="307"/>
                    <a:pt x="154" y="307"/>
                  </a:cubicBezTo>
                  <a:cubicBezTo>
                    <a:pt x="158" y="307"/>
                    <a:pt x="163" y="307"/>
                    <a:pt x="167" y="306"/>
                  </a:cubicBezTo>
                  <a:cubicBezTo>
                    <a:pt x="247" y="299"/>
                    <a:pt x="308" y="232"/>
                    <a:pt x="308" y="153"/>
                  </a:cubicBezTo>
                  <a:cubicBezTo>
                    <a:pt x="308" y="149"/>
                    <a:pt x="307" y="144"/>
                    <a:pt x="307" y="140"/>
                  </a:cubicBezTo>
                  <a:lnTo>
                    <a:pt x="305" y="140"/>
                  </a:lnTo>
                  <a:close/>
                </a:path>
              </a:pathLst>
            </a:custGeom>
            <a:solidFill>
              <a:srgbClr val="2B7DB7">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Light"/>
              </a:endParaRPr>
            </a:p>
          </p:txBody>
        </p:sp>
      </p:grpSp>
      <p:sp>
        <p:nvSpPr>
          <p:cNvPr id="15" name="Freeform 26">
            <a:extLst>
              <a:ext uri="{FF2B5EF4-FFF2-40B4-BE49-F238E27FC236}">
                <a16:creationId xmlns:a16="http://schemas.microsoft.com/office/drawing/2014/main" id="{E7A9B83F-F676-5D4A-B480-FECCF9EF6FAC}"/>
              </a:ext>
            </a:extLst>
          </p:cNvPr>
          <p:cNvSpPr>
            <a:spLocks noChangeAspect="1"/>
          </p:cNvSpPr>
          <p:nvPr/>
        </p:nvSpPr>
        <p:spPr bwMode="auto">
          <a:xfrm>
            <a:off x="1055919" y="2786142"/>
            <a:ext cx="1663197" cy="1663172"/>
          </a:xfrm>
          <a:custGeom>
            <a:avLst/>
            <a:gdLst>
              <a:gd name="T0" fmla="*/ 235 w 241"/>
              <a:gd name="T1" fmla="*/ 110 h 240"/>
              <a:gd name="T2" fmla="*/ 131 w 241"/>
              <a:gd name="T3" fmla="*/ 235 h 240"/>
              <a:gd name="T4" fmla="*/ 6 w 241"/>
              <a:gd name="T5" fmla="*/ 130 h 240"/>
              <a:gd name="T6" fmla="*/ 111 w 241"/>
              <a:gd name="T7" fmla="*/ 5 h 240"/>
              <a:gd name="T8" fmla="*/ 235 w 241"/>
              <a:gd name="T9" fmla="*/ 110 h 240"/>
            </a:gdLst>
            <a:ahLst/>
            <a:cxnLst>
              <a:cxn ang="0">
                <a:pos x="T0" y="T1"/>
              </a:cxn>
              <a:cxn ang="0">
                <a:pos x="T2" y="T3"/>
              </a:cxn>
              <a:cxn ang="0">
                <a:pos x="T4" y="T5"/>
              </a:cxn>
              <a:cxn ang="0">
                <a:pos x="T6" y="T7"/>
              </a:cxn>
              <a:cxn ang="0">
                <a:pos x="T8" y="T9"/>
              </a:cxn>
            </a:cxnLst>
            <a:rect l="0" t="0" r="r" b="b"/>
            <a:pathLst>
              <a:path w="241" h="240">
                <a:moveTo>
                  <a:pt x="235" y="110"/>
                </a:moveTo>
                <a:cubicBezTo>
                  <a:pt x="241" y="173"/>
                  <a:pt x="194" y="229"/>
                  <a:pt x="131" y="235"/>
                </a:cubicBezTo>
                <a:cubicBezTo>
                  <a:pt x="67" y="240"/>
                  <a:pt x="11" y="193"/>
                  <a:pt x="6" y="130"/>
                </a:cubicBezTo>
                <a:cubicBezTo>
                  <a:pt x="0" y="67"/>
                  <a:pt x="47" y="11"/>
                  <a:pt x="111" y="5"/>
                </a:cubicBezTo>
                <a:cubicBezTo>
                  <a:pt x="174" y="0"/>
                  <a:pt x="230" y="47"/>
                  <a:pt x="235" y="110"/>
                </a:cubicBezTo>
                <a:close/>
              </a:path>
            </a:pathLst>
          </a:custGeom>
          <a:solidFill>
            <a:schemeClr val="bg1">
              <a:lumMod val="95000"/>
            </a:scheme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pic>
        <p:nvPicPr>
          <p:cNvPr id="16" name="Picture 15">
            <a:extLst>
              <a:ext uri="{FF2B5EF4-FFF2-40B4-BE49-F238E27FC236}">
                <a16:creationId xmlns:a16="http://schemas.microsoft.com/office/drawing/2014/main" id="{EB9DE4C9-6942-6F47-B24B-2DC6CC35305C}"/>
              </a:ext>
            </a:extLst>
          </p:cNvPr>
          <p:cNvPicPr>
            <a:picLocks noChangeAspect="1"/>
          </p:cNvPicPr>
          <p:nvPr/>
        </p:nvPicPr>
        <p:blipFill>
          <a:blip r:embed="rId4"/>
          <a:stretch>
            <a:fillRect/>
          </a:stretch>
        </p:blipFill>
        <p:spPr>
          <a:xfrm>
            <a:off x="1389342" y="3172691"/>
            <a:ext cx="1050984" cy="900545"/>
          </a:xfrm>
          <a:prstGeom prst="rect">
            <a:avLst/>
          </a:prstGeom>
        </p:spPr>
      </p:pic>
    </p:spTree>
    <p:extLst>
      <p:ext uri="{BB962C8B-B14F-4D97-AF65-F5344CB8AC3E}">
        <p14:creationId xmlns:p14="http://schemas.microsoft.com/office/powerpoint/2010/main" val="3106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60D4F8F-E200-3149-834B-1E2A08B009CE}"/>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Lst>
          </a:blip>
          <a:stretch>
            <a:fillRect/>
          </a:stretch>
        </p:blipFill>
        <p:spPr>
          <a:xfrm>
            <a:off x="3221334" y="1951780"/>
            <a:ext cx="6748636" cy="3331895"/>
          </a:xfrm>
          <a:prstGeom prst="rect">
            <a:avLst/>
          </a:prstGeom>
        </p:spPr>
      </p:pic>
      <p:sp>
        <p:nvSpPr>
          <p:cNvPr id="43" name="Rectangle 42">
            <a:extLst>
              <a:ext uri="{FF2B5EF4-FFF2-40B4-BE49-F238E27FC236}">
                <a16:creationId xmlns:a16="http://schemas.microsoft.com/office/drawing/2014/main" id="{7BDA4035-4324-F64E-BAA6-6AF91949A108}"/>
              </a:ext>
            </a:extLst>
          </p:cNvPr>
          <p:cNvSpPr/>
          <p:nvPr/>
        </p:nvSpPr>
        <p:spPr>
          <a:xfrm>
            <a:off x="2953374" y="2436783"/>
            <a:ext cx="7972006" cy="1351588"/>
          </a:xfrm>
          <a:prstGeom prst="rect">
            <a:avLst/>
          </a:prstGeom>
          <a:ln>
            <a:noFill/>
          </a:ln>
        </p:spPr>
        <p:txBody>
          <a:bodyPr wrap="square">
            <a:spAutoFit/>
          </a:bodyPr>
          <a:lstStyle/>
          <a:p>
            <a:pPr algn="just">
              <a:lnSpc>
                <a:spcPct val="150000"/>
              </a:lnSpc>
            </a:pPr>
            <a:r>
              <a:rPr lang="en-US" sz="1400" dirty="0">
                <a:solidFill>
                  <a:srgbClr val="002060"/>
                </a:solidFill>
              </a:rPr>
              <a:t>The final step involved in our research methodology include company share analysis and company insights for market size estimation. With an internal team on company profiles and company share analysis, we study/assess the entire company product portfolio in all the aspects including company overview, product portfolio, company developments, financials and SWOT of a company.</a:t>
            </a:r>
          </a:p>
        </p:txBody>
      </p:sp>
      <p:sp>
        <p:nvSpPr>
          <p:cNvPr id="40" name="TextBox 39">
            <a:extLst>
              <a:ext uri="{FF2B5EF4-FFF2-40B4-BE49-F238E27FC236}">
                <a16:creationId xmlns:a16="http://schemas.microsoft.com/office/drawing/2014/main" id="{251870EB-D45A-B84F-9091-2501CCC86D71}"/>
              </a:ext>
            </a:extLst>
          </p:cNvPr>
          <p:cNvSpPr txBox="1"/>
          <p:nvPr/>
        </p:nvSpPr>
        <p:spPr>
          <a:xfrm>
            <a:off x="0" y="410296"/>
            <a:ext cx="10300138"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RESEARCH METHODOLOGY</a:t>
            </a:r>
          </a:p>
        </p:txBody>
      </p:sp>
      <p:grpSp>
        <p:nvGrpSpPr>
          <p:cNvPr id="27" name="Group 26">
            <a:extLst>
              <a:ext uri="{FF2B5EF4-FFF2-40B4-BE49-F238E27FC236}">
                <a16:creationId xmlns:a16="http://schemas.microsoft.com/office/drawing/2014/main" id="{FD9505F5-A52A-4043-AA78-4F0FEF9567BB}"/>
              </a:ext>
            </a:extLst>
          </p:cNvPr>
          <p:cNvGrpSpPr/>
          <p:nvPr/>
        </p:nvGrpSpPr>
        <p:grpSpPr>
          <a:xfrm>
            <a:off x="2027450" y="1545365"/>
            <a:ext cx="9063025" cy="4201610"/>
            <a:chOff x="4825572" y="1903543"/>
            <a:chExt cx="2901809" cy="1552571"/>
          </a:xfrm>
        </p:grpSpPr>
        <p:sp>
          <p:nvSpPr>
            <p:cNvPr id="28" name="Rectangle: Rounded Corners 1">
              <a:extLst>
                <a:ext uri="{FF2B5EF4-FFF2-40B4-BE49-F238E27FC236}">
                  <a16:creationId xmlns:a16="http://schemas.microsoft.com/office/drawing/2014/main" id="{3310F8D2-B47C-8245-897B-7D1179C7A6E0}"/>
                </a:ext>
              </a:extLst>
            </p:cNvPr>
            <p:cNvSpPr/>
            <p:nvPr/>
          </p:nvSpPr>
          <p:spPr>
            <a:xfrm>
              <a:off x="4825572" y="1903543"/>
              <a:ext cx="2901809" cy="1552571"/>
            </a:xfrm>
            <a:prstGeom prst="roundRect">
              <a:avLst>
                <a:gd name="adj" fmla="val 9599"/>
              </a:avLst>
            </a:prstGeom>
            <a:noFill/>
            <a:ln w="19050">
              <a:solidFill>
                <a:srgbClr val="92D050"/>
              </a:solidFill>
              <a:prstDash val="sysDash"/>
              <a:round/>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0A7A8180-D30A-F148-B441-30D06A669383}"/>
                </a:ext>
              </a:extLst>
            </p:cNvPr>
            <p:cNvCxnSpPr>
              <a:cxnSpLocks/>
            </p:cNvCxnSpPr>
            <p:nvPr/>
          </p:nvCxnSpPr>
          <p:spPr>
            <a:xfrm>
              <a:off x="5127230" y="2216158"/>
              <a:ext cx="2321988" cy="0"/>
            </a:xfrm>
            <a:prstGeom prst="line">
              <a:avLst/>
            </a:prstGeom>
            <a:ln w="19050">
              <a:solidFill>
                <a:srgbClr val="92D050"/>
              </a:solidFill>
              <a:round/>
              <a:headEnd/>
              <a:tailEn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1A84543-02DA-5B40-9909-6A3F8E3FBBCF}"/>
                </a:ext>
              </a:extLst>
            </p:cNvPr>
            <p:cNvSpPr/>
            <p:nvPr/>
          </p:nvSpPr>
          <p:spPr>
            <a:xfrm>
              <a:off x="5129899" y="1991613"/>
              <a:ext cx="2293154" cy="136475"/>
            </a:xfrm>
            <a:prstGeom prst="rect">
              <a:avLst/>
            </a:prstGeom>
            <a:ln>
              <a:noFill/>
            </a:ln>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en-IN" b="1" dirty="0">
                  <a:solidFill>
                    <a:srgbClr val="002B6A"/>
                  </a:solidFill>
                  <a:ea typeface="Roboto" pitchFamily="2" charset="0"/>
                  <a:cs typeface="Microsoft New Tai Lue" panose="020B0502040204020203" pitchFamily="34" charset="0"/>
                </a:rPr>
                <a:t>COMPANY SHARE ANALYSIS</a:t>
              </a:r>
            </a:p>
          </p:txBody>
        </p:sp>
      </p:grpSp>
      <p:grpSp>
        <p:nvGrpSpPr>
          <p:cNvPr id="32" name="Group 31">
            <a:extLst>
              <a:ext uri="{FF2B5EF4-FFF2-40B4-BE49-F238E27FC236}">
                <a16:creationId xmlns:a16="http://schemas.microsoft.com/office/drawing/2014/main" id="{C6ED6FCC-AF4B-114F-94FE-9D2675BC6885}"/>
              </a:ext>
            </a:extLst>
          </p:cNvPr>
          <p:cNvGrpSpPr>
            <a:grpSpLocks noChangeAspect="1"/>
          </p:cNvGrpSpPr>
          <p:nvPr/>
        </p:nvGrpSpPr>
        <p:grpSpPr>
          <a:xfrm>
            <a:off x="833378" y="2550231"/>
            <a:ext cx="2119996" cy="2123192"/>
            <a:chOff x="7267400" y="1869683"/>
            <a:chExt cx="592927" cy="589650"/>
          </a:xfrm>
        </p:grpSpPr>
        <p:sp>
          <p:nvSpPr>
            <p:cNvPr id="33" name="Freeform 25">
              <a:extLst>
                <a:ext uri="{FF2B5EF4-FFF2-40B4-BE49-F238E27FC236}">
                  <a16:creationId xmlns:a16="http://schemas.microsoft.com/office/drawing/2014/main" id="{D0DBC685-05BB-0B40-88D6-85D8CDF97113}"/>
                </a:ext>
              </a:extLst>
            </p:cNvPr>
            <p:cNvSpPr>
              <a:spLocks noChangeAspect="1"/>
            </p:cNvSpPr>
            <p:nvPr/>
          </p:nvSpPr>
          <p:spPr bwMode="auto">
            <a:xfrm>
              <a:off x="7287055" y="1889338"/>
              <a:ext cx="550340" cy="550340"/>
            </a:xfrm>
            <a:custGeom>
              <a:avLst/>
              <a:gdLst>
                <a:gd name="T0" fmla="*/ 279 w 285"/>
                <a:gd name="T1" fmla="*/ 131 h 285"/>
                <a:gd name="T2" fmla="*/ 154 w 285"/>
                <a:gd name="T3" fmla="*/ 279 h 285"/>
                <a:gd name="T4" fmla="*/ 6 w 285"/>
                <a:gd name="T5" fmla="*/ 154 h 285"/>
                <a:gd name="T6" fmla="*/ 131 w 285"/>
                <a:gd name="T7" fmla="*/ 6 h 285"/>
                <a:gd name="T8" fmla="*/ 279 w 285"/>
                <a:gd name="T9" fmla="*/ 131 h 285"/>
              </a:gdLst>
              <a:ahLst/>
              <a:cxnLst>
                <a:cxn ang="0">
                  <a:pos x="T0" y="T1"/>
                </a:cxn>
                <a:cxn ang="0">
                  <a:pos x="T2" y="T3"/>
                </a:cxn>
                <a:cxn ang="0">
                  <a:pos x="T4" y="T5"/>
                </a:cxn>
                <a:cxn ang="0">
                  <a:pos x="T6" y="T7"/>
                </a:cxn>
                <a:cxn ang="0">
                  <a:pos x="T8" y="T9"/>
                </a:cxn>
              </a:cxnLst>
              <a:rect l="0" t="0" r="r" b="b"/>
              <a:pathLst>
                <a:path w="285" h="285">
                  <a:moveTo>
                    <a:pt x="279" y="131"/>
                  </a:moveTo>
                  <a:cubicBezTo>
                    <a:pt x="285" y="206"/>
                    <a:pt x="230" y="272"/>
                    <a:pt x="154" y="279"/>
                  </a:cubicBezTo>
                  <a:cubicBezTo>
                    <a:pt x="79" y="285"/>
                    <a:pt x="13" y="230"/>
                    <a:pt x="6" y="154"/>
                  </a:cubicBezTo>
                  <a:cubicBezTo>
                    <a:pt x="0" y="79"/>
                    <a:pt x="56" y="13"/>
                    <a:pt x="131" y="6"/>
                  </a:cubicBezTo>
                  <a:cubicBezTo>
                    <a:pt x="206" y="0"/>
                    <a:pt x="272" y="56"/>
                    <a:pt x="279" y="131"/>
                  </a:cubicBezTo>
                  <a:close/>
                </a:path>
              </a:pathLst>
            </a:custGeom>
            <a:solidFill>
              <a:srgbClr val="56BA2E">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sp>
          <p:nvSpPr>
            <p:cNvPr id="35" name="Freeform 27">
              <a:extLst>
                <a:ext uri="{FF2B5EF4-FFF2-40B4-BE49-F238E27FC236}">
                  <a16:creationId xmlns:a16="http://schemas.microsoft.com/office/drawing/2014/main" id="{282C9DF7-E36F-0744-9B87-FF49C5E36FF6}"/>
                </a:ext>
              </a:extLst>
            </p:cNvPr>
            <p:cNvSpPr>
              <a:spLocks noChangeAspect="1"/>
            </p:cNvSpPr>
            <p:nvPr/>
          </p:nvSpPr>
          <p:spPr bwMode="auto">
            <a:xfrm>
              <a:off x="7267400" y="1869683"/>
              <a:ext cx="592927" cy="589650"/>
            </a:xfrm>
            <a:custGeom>
              <a:avLst/>
              <a:gdLst>
                <a:gd name="T0" fmla="*/ 305 w 308"/>
                <a:gd name="T1" fmla="*/ 140 h 307"/>
                <a:gd name="T2" fmla="*/ 303 w 308"/>
                <a:gd name="T3" fmla="*/ 140 h 307"/>
                <a:gd name="T4" fmla="*/ 304 w 308"/>
                <a:gd name="T5" fmla="*/ 153 h 307"/>
                <a:gd name="T6" fmla="*/ 167 w 308"/>
                <a:gd name="T7" fmla="*/ 302 h 307"/>
                <a:gd name="T8" fmla="*/ 154 w 308"/>
                <a:gd name="T9" fmla="*/ 303 h 307"/>
                <a:gd name="T10" fmla="*/ 5 w 308"/>
                <a:gd name="T11" fmla="*/ 166 h 307"/>
                <a:gd name="T12" fmla="*/ 4 w 308"/>
                <a:gd name="T13" fmla="*/ 153 h 307"/>
                <a:gd name="T14" fmla="*/ 141 w 308"/>
                <a:gd name="T15" fmla="*/ 4 h 307"/>
                <a:gd name="T16" fmla="*/ 154 w 308"/>
                <a:gd name="T17" fmla="*/ 4 h 307"/>
                <a:gd name="T18" fmla="*/ 303 w 308"/>
                <a:gd name="T19" fmla="*/ 140 h 307"/>
                <a:gd name="T20" fmla="*/ 305 w 308"/>
                <a:gd name="T21" fmla="*/ 140 h 307"/>
                <a:gd name="T22" fmla="*/ 307 w 308"/>
                <a:gd name="T23" fmla="*/ 140 h 307"/>
                <a:gd name="T24" fmla="*/ 154 w 308"/>
                <a:gd name="T25" fmla="*/ 0 h 307"/>
                <a:gd name="T26" fmla="*/ 141 w 308"/>
                <a:gd name="T27" fmla="*/ 0 h 307"/>
                <a:gd name="T28" fmla="*/ 0 w 308"/>
                <a:gd name="T29" fmla="*/ 153 h 307"/>
                <a:gd name="T30" fmla="*/ 1 w 308"/>
                <a:gd name="T31" fmla="*/ 167 h 307"/>
                <a:gd name="T32" fmla="*/ 154 w 308"/>
                <a:gd name="T33" fmla="*/ 307 h 307"/>
                <a:gd name="T34" fmla="*/ 167 w 308"/>
                <a:gd name="T35" fmla="*/ 306 h 307"/>
                <a:gd name="T36" fmla="*/ 308 w 308"/>
                <a:gd name="T37" fmla="*/ 153 h 307"/>
                <a:gd name="T38" fmla="*/ 307 w 308"/>
                <a:gd name="T39" fmla="*/ 140 h 307"/>
                <a:gd name="T40" fmla="*/ 305 w 308"/>
                <a:gd name="T41" fmla="*/ 14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307">
                  <a:moveTo>
                    <a:pt x="305" y="140"/>
                  </a:moveTo>
                  <a:cubicBezTo>
                    <a:pt x="303" y="140"/>
                    <a:pt x="303" y="140"/>
                    <a:pt x="303" y="140"/>
                  </a:cubicBezTo>
                  <a:cubicBezTo>
                    <a:pt x="303" y="145"/>
                    <a:pt x="304" y="149"/>
                    <a:pt x="304" y="153"/>
                  </a:cubicBezTo>
                  <a:cubicBezTo>
                    <a:pt x="304" y="230"/>
                    <a:pt x="245" y="296"/>
                    <a:pt x="167" y="302"/>
                  </a:cubicBezTo>
                  <a:cubicBezTo>
                    <a:pt x="162" y="303"/>
                    <a:pt x="158" y="303"/>
                    <a:pt x="154" y="303"/>
                  </a:cubicBezTo>
                  <a:cubicBezTo>
                    <a:pt x="77" y="303"/>
                    <a:pt x="12" y="244"/>
                    <a:pt x="5" y="166"/>
                  </a:cubicBezTo>
                  <a:cubicBezTo>
                    <a:pt x="4" y="162"/>
                    <a:pt x="4" y="157"/>
                    <a:pt x="4" y="153"/>
                  </a:cubicBezTo>
                  <a:cubicBezTo>
                    <a:pt x="4" y="76"/>
                    <a:pt x="63" y="11"/>
                    <a:pt x="141" y="4"/>
                  </a:cubicBezTo>
                  <a:cubicBezTo>
                    <a:pt x="145" y="4"/>
                    <a:pt x="150" y="4"/>
                    <a:pt x="154" y="4"/>
                  </a:cubicBezTo>
                  <a:cubicBezTo>
                    <a:pt x="231" y="4"/>
                    <a:pt x="296" y="62"/>
                    <a:pt x="303" y="140"/>
                  </a:cubicBezTo>
                  <a:cubicBezTo>
                    <a:pt x="305" y="140"/>
                    <a:pt x="305" y="140"/>
                    <a:pt x="305" y="140"/>
                  </a:cubicBezTo>
                  <a:cubicBezTo>
                    <a:pt x="307" y="140"/>
                    <a:pt x="307" y="140"/>
                    <a:pt x="307" y="140"/>
                  </a:cubicBezTo>
                  <a:cubicBezTo>
                    <a:pt x="300" y="60"/>
                    <a:pt x="233" y="0"/>
                    <a:pt x="154" y="0"/>
                  </a:cubicBezTo>
                  <a:cubicBezTo>
                    <a:pt x="150" y="0"/>
                    <a:pt x="145" y="0"/>
                    <a:pt x="141" y="0"/>
                  </a:cubicBezTo>
                  <a:cubicBezTo>
                    <a:pt x="61" y="7"/>
                    <a:pt x="0" y="74"/>
                    <a:pt x="0" y="153"/>
                  </a:cubicBezTo>
                  <a:cubicBezTo>
                    <a:pt x="0" y="158"/>
                    <a:pt x="0" y="162"/>
                    <a:pt x="1" y="167"/>
                  </a:cubicBezTo>
                  <a:cubicBezTo>
                    <a:pt x="8" y="247"/>
                    <a:pt x="75" y="307"/>
                    <a:pt x="154" y="307"/>
                  </a:cubicBezTo>
                  <a:cubicBezTo>
                    <a:pt x="158" y="307"/>
                    <a:pt x="163" y="307"/>
                    <a:pt x="167" y="306"/>
                  </a:cubicBezTo>
                  <a:cubicBezTo>
                    <a:pt x="247" y="299"/>
                    <a:pt x="308" y="232"/>
                    <a:pt x="308" y="153"/>
                  </a:cubicBezTo>
                  <a:cubicBezTo>
                    <a:pt x="308" y="149"/>
                    <a:pt x="307" y="144"/>
                    <a:pt x="307" y="140"/>
                  </a:cubicBezTo>
                  <a:lnTo>
                    <a:pt x="305" y="140"/>
                  </a:lnTo>
                  <a:close/>
                </a:path>
              </a:pathLst>
            </a:custGeom>
            <a:solidFill>
              <a:srgbClr val="56BA2E">
                <a:alpha val="65000"/>
              </a:srgb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grpSp>
      <p:sp>
        <p:nvSpPr>
          <p:cNvPr id="15" name="Freeform 26">
            <a:extLst>
              <a:ext uri="{FF2B5EF4-FFF2-40B4-BE49-F238E27FC236}">
                <a16:creationId xmlns:a16="http://schemas.microsoft.com/office/drawing/2014/main" id="{E7A9B83F-F676-5D4A-B480-FECCF9EF6FAC}"/>
              </a:ext>
            </a:extLst>
          </p:cNvPr>
          <p:cNvSpPr>
            <a:spLocks noChangeAspect="1"/>
          </p:cNvSpPr>
          <p:nvPr/>
        </p:nvSpPr>
        <p:spPr bwMode="auto">
          <a:xfrm>
            <a:off x="1053768" y="2784123"/>
            <a:ext cx="1663197" cy="1663172"/>
          </a:xfrm>
          <a:custGeom>
            <a:avLst/>
            <a:gdLst>
              <a:gd name="T0" fmla="*/ 235 w 241"/>
              <a:gd name="T1" fmla="*/ 110 h 240"/>
              <a:gd name="T2" fmla="*/ 131 w 241"/>
              <a:gd name="T3" fmla="*/ 235 h 240"/>
              <a:gd name="T4" fmla="*/ 6 w 241"/>
              <a:gd name="T5" fmla="*/ 130 h 240"/>
              <a:gd name="T6" fmla="*/ 111 w 241"/>
              <a:gd name="T7" fmla="*/ 5 h 240"/>
              <a:gd name="T8" fmla="*/ 235 w 241"/>
              <a:gd name="T9" fmla="*/ 110 h 240"/>
            </a:gdLst>
            <a:ahLst/>
            <a:cxnLst>
              <a:cxn ang="0">
                <a:pos x="T0" y="T1"/>
              </a:cxn>
              <a:cxn ang="0">
                <a:pos x="T2" y="T3"/>
              </a:cxn>
              <a:cxn ang="0">
                <a:pos x="T4" y="T5"/>
              </a:cxn>
              <a:cxn ang="0">
                <a:pos x="T6" y="T7"/>
              </a:cxn>
              <a:cxn ang="0">
                <a:pos x="T8" y="T9"/>
              </a:cxn>
            </a:cxnLst>
            <a:rect l="0" t="0" r="r" b="b"/>
            <a:pathLst>
              <a:path w="241" h="240">
                <a:moveTo>
                  <a:pt x="235" y="110"/>
                </a:moveTo>
                <a:cubicBezTo>
                  <a:pt x="241" y="173"/>
                  <a:pt x="194" y="229"/>
                  <a:pt x="131" y="235"/>
                </a:cubicBezTo>
                <a:cubicBezTo>
                  <a:pt x="67" y="240"/>
                  <a:pt x="11" y="193"/>
                  <a:pt x="6" y="130"/>
                </a:cubicBezTo>
                <a:cubicBezTo>
                  <a:pt x="0" y="67"/>
                  <a:pt x="47" y="11"/>
                  <a:pt x="111" y="5"/>
                </a:cubicBezTo>
                <a:cubicBezTo>
                  <a:pt x="174" y="0"/>
                  <a:pt x="230" y="47"/>
                  <a:pt x="235" y="110"/>
                </a:cubicBezTo>
                <a:close/>
              </a:path>
            </a:pathLst>
          </a:custGeom>
          <a:solidFill>
            <a:schemeClr val="bg1">
              <a:lumMod val="95000"/>
            </a:schemeClr>
          </a:solidFill>
          <a:ln>
            <a:noFill/>
          </a:ln>
          <a:effectLst>
            <a:outerShdw blurRad="508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a:solidFill>
                <a:prstClr val="black"/>
              </a:solidFill>
              <a:latin typeface="Calibri Light"/>
            </a:endParaRPr>
          </a:p>
        </p:txBody>
      </p:sp>
      <p:pic>
        <p:nvPicPr>
          <p:cNvPr id="14" name="Picture 13">
            <a:extLst>
              <a:ext uri="{FF2B5EF4-FFF2-40B4-BE49-F238E27FC236}">
                <a16:creationId xmlns:a16="http://schemas.microsoft.com/office/drawing/2014/main" id="{731CBDC1-C2B6-994E-9D37-CCA692167867}"/>
              </a:ext>
            </a:extLst>
          </p:cNvPr>
          <p:cNvPicPr>
            <a:picLocks noChangeAspect="1"/>
          </p:cNvPicPr>
          <p:nvPr/>
        </p:nvPicPr>
        <p:blipFill>
          <a:blip r:embed="rId4">
            <a:biLevel thresh="75000"/>
          </a:blip>
          <a:stretch>
            <a:fillRect/>
          </a:stretch>
        </p:blipFill>
        <p:spPr>
          <a:xfrm>
            <a:off x="1257314" y="3014101"/>
            <a:ext cx="1234841" cy="1192020"/>
          </a:xfrm>
          <a:prstGeom prst="rect">
            <a:avLst/>
          </a:prstGeom>
        </p:spPr>
      </p:pic>
    </p:spTree>
    <p:extLst>
      <p:ext uri="{BB962C8B-B14F-4D97-AF65-F5344CB8AC3E}">
        <p14:creationId xmlns:p14="http://schemas.microsoft.com/office/powerpoint/2010/main" val="312774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RESEARCH METHODOLOGY</a:t>
            </a:r>
          </a:p>
        </p:txBody>
      </p:sp>
      <p:sp>
        <p:nvSpPr>
          <p:cNvPr id="23" name="Rounded Rectangle 22">
            <a:extLst>
              <a:ext uri="{FF2B5EF4-FFF2-40B4-BE49-F238E27FC236}">
                <a16:creationId xmlns:a16="http://schemas.microsoft.com/office/drawing/2014/main" id="{369A828A-A196-DE43-A9B6-6F7A5E7C7897}"/>
              </a:ext>
            </a:extLst>
          </p:cNvPr>
          <p:cNvSpPr/>
          <p:nvPr/>
        </p:nvSpPr>
        <p:spPr>
          <a:xfrm>
            <a:off x="157655" y="1099113"/>
            <a:ext cx="11898311" cy="510198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b="1" u="sng" dirty="0">
                <a:solidFill>
                  <a:srgbClr val="002060"/>
                </a:solidFill>
              </a:rPr>
              <a:t>MARKET SIZE ESTIMATION</a:t>
            </a:r>
          </a:p>
          <a:p>
            <a:pPr algn="just"/>
            <a:endParaRPr lang="en-US" sz="1600" dirty="0">
              <a:solidFill>
                <a:srgbClr val="002060"/>
              </a:solidFill>
            </a:endParaRPr>
          </a:p>
          <a:p>
            <a:pPr algn="just"/>
            <a:r>
              <a:rPr lang="en-US" sz="1400" dirty="0">
                <a:solidFill>
                  <a:srgbClr val="002060"/>
                </a:solidFill>
              </a:rPr>
              <a:t>Both, top-down and bottom-up approaches were used to estimate and validate the size of the market and various other dependent submarkets. The research methodology used to estimate the market size includes the following details: the key players in the market were identified through secondary research and their market shares in respective regions were determined through primary and secondary research. This entire procedure includes extensive interviews for key insights from industry leaders, such as CEOs, VPs, directors and marketing executives. All percentage shares, splits, breakdowns were determined using secondary sources and verified through primary sources. All possible parameters that affect the markets covered in this research study have been accounted for, viewed in extensive detail, verified through primary research and analyzed to get the final quantitative &amp; qualitative data. </a:t>
            </a:r>
          </a:p>
          <a:p>
            <a:pPr algn="just"/>
            <a:endParaRPr lang="en-US" sz="1600" dirty="0">
              <a:solidFill>
                <a:srgbClr val="002060"/>
              </a:solidFill>
            </a:endParaRPr>
          </a:p>
          <a:p>
            <a:pPr algn="just"/>
            <a:r>
              <a:rPr lang="en-US" sz="1600" b="1" u="sng" dirty="0">
                <a:solidFill>
                  <a:srgbClr val="002060"/>
                </a:solidFill>
              </a:rPr>
              <a:t>DATA TRIANGULATION</a:t>
            </a:r>
          </a:p>
          <a:p>
            <a:pPr algn="just"/>
            <a:endParaRPr lang="en-US" sz="1600" dirty="0">
              <a:solidFill>
                <a:srgbClr val="002060"/>
              </a:solidFill>
            </a:endParaRPr>
          </a:p>
          <a:p>
            <a:pPr algn="just"/>
            <a:r>
              <a:rPr lang="en-US" sz="1400" dirty="0">
                <a:solidFill>
                  <a:srgbClr val="002060"/>
                </a:solidFill>
              </a:rPr>
              <a:t>Once we derive the market numbers from secondary, validate through primary sources and company share analysis, we then bring in the market engineering phenomenon, by regression method and arrive to the very precise and exact data segment and sub-segment. In data triangulation, the market numbers for each segment and sub-segment is been backed up/validated by either primary, secondary and company share analysis, providing the best and most accurate numbers. Thus, the concept of data triangulation exists for our research methodology with 360* validation.</a:t>
            </a:r>
          </a:p>
        </p:txBody>
      </p:sp>
    </p:spTree>
    <p:extLst>
      <p:ext uri="{BB962C8B-B14F-4D97-AF65-F5344CB8AC3E}">
        <p14:creationId xmlns:p14="http://schemas.microsoft.com/office/powerpoint/2010/main" val="251973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2</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553998"/>
          </a:xfrm>
          <a:prstGeom prst="rect">
            <a:avLst/>
          </a:prstGeom>
          <a:noFill/>
        </p:spPr>
        <p:txBody>
          <a:bodyPr wrap="square" lIns="0" tIns="0" rIns="0" bIns="0" rtlCol="0">
            <a:spAutoFit/>
          </a:bodyPr>
          <a:lstStyle/>
          <a:p>
            <a:pPr algn="ctr"/>
            <a:r>
              <a:rPr lang="en-US" sz="3600" b="1" dirty="0">
                <a:solidFill>
                  <a:schemeClr val="bg1"/>
                </a:solidFill>
                <a:latin typeface="+mj-lt"/>
              </a:rPr>
              <a:t>DEFINITION AND OVERVIEW</a:t>
            </a:r>
          </a:p>
        </p:txBody>
      </p:sp>
      <p:sp>
        <p:nvSpPr>
          <p:cNvPr id="10" name="TextBox 9">
            <a:extLst>
              <a:ext uri="{FF2B5EF4-FFF2-40B4-BE49-F238E27FC236}">
                <a16:creationId xmlns:a16="http://schemas.microsoft.com/office/drawing/2014/main" id="{9075FAF0-604A-4D50-83BA-9207B642BEB9}"/>
              </a:ext>
            </a:extLst>
          </p:cNvPr>
          <p:cNvSpPr txBox="1"/>
          <p:nvPr/>
        </p:nvSpPr>
        <p:spPr>
          <a:xfrm>
            <a:off x="7076747" y="2228769"/>
            <a:ext cx="5115253" cy="369332"/>
          </a:xfrm>
          <a:prstGeom prst="rect">
            <a:avLst/>
          </a:prstGeom>
          <a:noFill/>
        </p:spPr>
        <p:txBody>
          <a:bodyPr wrap="square" lIns="0" tIns="0" rIns="0" bIns="0" rtlCol="0">
            <a:spAutoFit/>
          </a:bodyPr>
          <a:lstStyle/>
          <a:p>
            <a:pPr marL="571500" indent="-571500">
              <a:buFont typeface="Arial" panose="020B0604020202020204" pitchFamily="34" charset="0"/>
              <a:buChar char="•"/>
            </a:pPr>
            <a:r>
              <a:rPr lang="en-US" sz="2400" dirty="0">
                <a:solidFill>
                  <a:schemeClr val="bg1"/>
                </a:solidFill>
                <a:latin typeface="+mj-lt"/>
              </a:rPr>
              <a:t>Market Definition and Overview</a:t>
            </a:r>
          </a:p>
        </p:txBody>
      </p:sp>
      <p:sp>
        <p:nvSpPr>
          <p:cNvPr id="2" name="Slide Number Placeholder 1">
            <a:extLst>
              <a:ext uri="{FF2B5EF4-FFF2-40B4-BE49-F238E27FC236}">
                <a16:creationId xmlns:a16="http://schemas.microsoft.com/office/drawing/2014/main" id="{BBF19FDD-DA7A-4C8E-8403-C9ADB2318448}"/>
              </a:ext>
            </a:extLst>
          </p:cNvPr>
          <p:cNvSpPr>
            <a:spLocks noGrp="1"/>
          </p:cNvSpPr>
          <p:nvPr>
            <p:ph type="sldNum" sz="quarter" idx="12"/>
          </p:nvPr>
        </p:nvSpPr>
        <p:spPr/>
        <p:txBody>
          <a:bodyPr/>
          <a:lstStyle/>
          <a:p>
            <a:fld id="{367E5ACA-CCAC-4BB5-A383-56800B1177FE}" type="slidenum">
              <a:rPr lang="en-IN" smtClean="0"/>
              <a:t>35</a:t>
            </a:fld>
            <a:endParaRPr lang="en-IN" dirty="0"/>
          </a:p>
        </p:txBody>
      </p:sp>
    </p:spTree>
    <p:extLst>
      <p:ext uri="{BB962C8B-B14F-4D97-AF65-F5344CB8AC3E}">
        <p14:creationId xmlns:p14="http://schemas.microsoft.com/office/powerpoint/2010/main" val="386106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EE90E9EB-5EDE-40F0-849E-C64A474AEB22}"/>
              </a:ext>
            </a:extLst>
          </p:cNvPr>
          <p:cNvCxnSpPr>
            <a:cxnSpLocks/>
          </p:cNvCxnSpPr>
          <p:nvPr/>
        </p:nvCxnSpPr>
        <p:spPr>
          <a:xfrm>
            <a:off x="7802375" y="2720568"/>
            <a:ext cx="1769856" cy="0"/>
          </a:xfrm>
          <a:prstGeom prst="line">
            <a:avLst/>
          </a:prstGeom>
          <a:ln>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8948B6E1-AF5F-A948-87CC-289A9D26821A}"/>
              </a:ext>
            </a:extLst>
          </p:cNvPr>
          <p:cNvSpPr txBox="1"/>
          <p:nvPr/>
        </p:nvSpPr>
        <p:spPr>
          <a:xfrm>
            <a:off x="2602073" y="1030310"/>
            <a:ext cx="6970158" cy="6942185"/>
          </a:xfrm>
          <a:prstGeom prst="rect">
            <a:avLst/>
          </a:prstGeom>
          <a:noFill/>
        </p:spPr>
        <p:txBody>
          <a:bodyPr wrap="square" rtlCol="0">
            <a:prstTxWarp prst="textArchUp">
              <a:avLst>
                <a:gd name="adj" fmla="val 11180859"/>
              </a:avLst>
            </a:prstTxWarp>
            <a:spAutoFit/>
          </a:bodyPr>
          <a:lstStyle/>
          <a:p>
            <a:pPr algn="ctr"/>
            <a:r>
              <a:rPr lang="en-US" sz="2300" b="1" dirty="0">
                <a:solidFill>
                  <a:srgbClr val="002060"/>
                </a:solidFill>
              </a:rPr>
              <a:t>GLOBAL FLOATING PRODUCTION STORAGE AND OFFLOADING (FPSO) MARKET</a:t>
            </a:r>
          </a:p>
        </p:txBody>
      </p:sp>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DEFINITION AND OVERVIEW </a:t>
            </a:r>
          </a:p>
        </p:txBody>
      </p:sp>
      <p:sp>
        <p:nvSpPr>
          <p:cNvPr id="28" name="Rounded Rectangle 27">
            <a:extLst>
              <a:ext uri="{FF2B5EF4-FFF2-40B4-BE49-F238E27FC236}">
                <a16:creationId xmlns:a16="http://schemas.microsoft.com/office/drawing/2014/main" id="{A9DA0ACF-2DDF-0B4D-AE19-9097042EB473}"/>
              </a:ext>
            </a:extLst>
          </p:cNvPr>
          <p:cNvSpPr/>
          <p:nvPr/>
        </p:nvSpPr>
        <p:spPr>
          <a:xfrm>
            <a:off x="9655327" y="2315498"/>
            <a:ext cx="2152970" cy="1362047"/>
          </a:xfrm>
          <a:prstGeom prst="roundRect">
            <a:avLst>
              <a:gd name="adj" fmla="val 6779"/>
            </a:avLst>
          </a:prstGeom>
          <a:ln/>
        </p:spPr>
        <p:style>
          <a:lnRef idx="2">
            <a:schemeClr val="accent6"/>
          </a:lnRef>
          <a:fillRef idx="1">
            <a:schemeClr val="lt1"/>
          </a:fillRef>
          <a:effectRef idx="0">
            <a:schemeClr val="accent6"/>
          </a:effectRef>
          <a:fontRef idx="minor">
            <a:schemeClr val="dk1"/>
          </a:fontRef>
        </p:style>
        <p:txBody>
          <a:bodyPr rtlCol="0" anchor="ctr"/>
          <a:lstStyle/>
          <a:p>
            <a:pPr marL="171450" lvl="0" indent="-171450">
              <a:lnSpc>
                <a:spcPct val="100000"/>
              </a:lnSpc>
              <a:buFont typeface="Arial" panose="020B0604020202020204" pitchFamily="34" charset="0"/>
              <a:buChar char="•"/>
            </a:pPr>
            <a:endParaRPr lang="en-US" sz="1400" dirty="0">
              <a:solidFill>
                <a:srgbClr val="002060"/>
              </a:solidFill>
              <a:ea typeface="Georgia" charset="0"/>
              <a:cs typeface="Georgia" charset="0"/>
            </a:endParaRPr>
          </a:p>
          <a:p>
            <a:pPr marL="171450" lvl="0" indent="-171450">
              <a:lnSpc>
                <a:spcPct val="100000"/>
              </a:lnSpc>
              <a:buFont typeface="Arial" panose="020B0604020202020204" pitchFamily="34" charset="0"/>
              <a:buChar char="•"/>
            </a:pPr>
            <a:r>
              <a:rPr lang="en-US" sz="1400" dirty="0">
                <a:solidFill>
                  <a:srgbClr val="002060"/>
                </a:solidFill>
                <a:ea typeface="Georgia" charset="0"/>
                <a:cs typeface="Georgia" charset="0"/>
              </a:rPr>
              <a:t>Oil</a:t>
            </a:r>
          </a:p>
          <a:p>
            <a:pPr marL="171450" lvl="0" indent="-171450">
              <a:lnSpc>
                <a:spcPct val="100000"/>
              </a:lnSpc>
              <a:buFont typeface="Arial" panose="020B0604020202020204" pitchFamily="34" charset="0"/>
              <a:buChar char="•"/>
            </a:pPr>
            <a:r>
              <a:rPr lang="en-US" sz="1400" dirty="0">
                <a:solidFill>
                  <a:srgbClr val="002060"/>
                </a:solidFill>
                <a:ea typeface="Georgia" charset="0"/>
                <a:cs typeface="Georgia" charset="0"/>
              </a:rPr>
              <a:t>LNG</a:t>
            </a:r>
          </a:p>
          <a:p>
            <a:pPr marL="171450" lvl="0" indent="-171450">
              <a:lnSpc>
                <a:spcPct val="100000"/>
              </a:lnSpc>
              <a:buFont typeface="Arial" panose="020B0604020202020204" pitchFamily="34" charset="0"/>
              <a:buChar char="•"/>
            </a:pPr>
            <a:r>
              <a:rPr lang="en-US" sz="1400" dirty="0">
                <a:solidFill>
                  <a:srgbClr val="002060"/>
                </a:solidFill>
                <a:ea typeface="Georgia" charset="0"/>
                <a:cs typeface="Georgia" charset="0"/>
              </a:rPr>
              <a:t>LPG</a:t>
            </a:r>
          </a:p>
          <a:p>
            <a:pPr marL="171450" lvl="0" indent="-171450">
              <a:lnSpc>
                <a:spcPct val="100000"/>
              </a:lnSpc>
              <a:buFont typeface="Arial" panose="020B0604020202020204" pitchFamily="34" charset="0"/>
              <a:buChar char="•"/>
            </a:pPr>
            <a:r>
              <a:rPr lang="en-US" sz="1400" dirty="0">
                <a:solidFill>
                  <a:srgbClr val="002060"/>
                </a:solidFill>
                <a:ea typeface="Georgia" charset="0"/>
                <a:cs typeface="Georgia" charset="0"/>
              </a:rPr>
              <a:t>Others</a:t>
            </a:r>
          </a:p>
          <a:p>
            <a:pPr marL="171450" lvl="0" indent="-171450">
              <a:lnSpc>
                <a:spcPct val="100000"/>
              </a:lnSpc>
              <a:buFont typeface="Arial" panose="020B0604020202020204" pitchFamily="34" charset="0"/>
              <a:buChar char="•"/>
            </a:pPr>
            <a:endParaRPr lang="en-US" sz="1400" dirty="0">
              <a:solidFill>
                <a:srgbClr val="002060"/>
              </a:solidFill>
              <a:ea typeface="Georgia" charset="0"/>
              <a:cs typeface="Georgia" charset="0"/>
            </a:endParaRPr>
          </a:p>
        </p:txBody>
      </p:sp>
      <p:sp>
        <p:nvSpPr>
          <p:cNvPr id="78" name="Rounded Rectangle 77">
            <a:extLst>
              <a:ext uri="{FF2B5EF4-FFF2-40B4-BE49-F238E27FC236}">
                <a16:creationId xmlns:a16="http://schemas.microsoft.com/office/drawing/2014/main" id="{BE6D07A5-C14A-3142-83A0-313EB469E415}"/>
              </a:ext>
            </a:extLst>
          </p:cNvPr>
          <p:cNvSpPr/>
          <p:nvPr/>
        </p:nvSpPr>
        <p:spPr>
          <a:xfrm>
            <a:off x="477100" y="1441127"/>
            <a:ext cx="1938771" cy="1748742"/>
          </a:xfrm>
          <a:prstGeom prst="roundRect">
            <a:avLst>
              <a:gd name="adj" fmla="val 6779"/>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North America</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South America</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Europe</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Asia-Pacific</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Rest of World</a:t>
            </a:r>
          </a:p>
        </p:txBody>
      </p:sp>
      <p:sp>
        <p:nvSpPr>
          <p:cNvPr id="4" name="Slide Number Placeholder 3">
            <a:extLst>
              <a:ext uri="{FF2B5EF4-FFF2-40B4-BE49-F238E27FC236}">
                <a16:creationId xmlns:a16="http://schemas.microsoft.com/office/drawing/2014/main" id="{08E20CC1-D3C2-42DD-A3C9-23C69184805D}"/>
              </a:ext>
            </a:extLst>
          </p:cNvPr>
          <p:cNvSpPr>
            <a:spLocks noGrp="1"/>
          </p:cNvSpPr>
          <p:nvPr>
            <p:ph type="sldNum" sz="quarter" idx="4294967295"/>
          </p:nvPr>
        </p:nvSpPr>
        <p:spPr>
          <a:xfrm>
            <a:off x="9437558" y="64941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7E5ACA-CCAC-4BB5-A383-56800B1177FE}" type="slidenum">
              <a:rPr lang="en-IN" smtClean="0"/>
              <a:pPr/>
              <a:t>36</a:t>
            </a:fld>
            <a:endParaRPr lang="en-IN"/>
          </a:p>
        </p:txBody>
      </p:sp>
      <p:graphicFrame>
        <p:nvGraphicFramePr>
          <p:cNvPr id="18" name="Diagram 17">
            <a:extLst>
              <a:ext uri="{FF2B5EF4-FFF2-40B4-BE49-F238E27FC236}">
                <a16:creationId xmlns:a16="http://schemas.microsoft.com/office/drawing/2014/main" id="{5233B0C3-5E75-4606-B425-05DD2AB142F8}"/>
              </a:ext>
            </a:extLst>
          </p:cNvPr>
          <p:cNvGraphicFramePr/>
          <p:nvPr>
            <p:extLst>
              <p:ext uri="{D42A27DB-BD31-4B8C-83A1-F6EECF244321}">
                <p14:modId xmlns:p14="http://schemas.microsoft.com/office/powerpoint/2010/main" val="1164057414"/>
              </p:ext>
            </p:extLst>
          </p:nvPr>
        </p:nvGraphicFramePr>
        <p:xfrm>
          <a:off x="1885403" y="799134"/>
          <a:ext cx="80677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1" name="Straight Connector 20">
            <a:extLst>
              <a:ext uri="{FF2B5EF4-FFF2-40B4-BE49-F238E27FC236}">
                <a16:creationId xmlns:a16="http://schemas.microsoft.com/office/drawing/2014/main" id="{F3285865-9178-45DE-B5A7-D897255DD731}"/>
              </a:ext>
            </a:extLst>
          </p:cNvPr>
          <p:cNvCxnSpPr/>
          <p:nvPr/>
        </p:nvCxnSpPr>
        <p:spPr>
          <a:xfrm>
            <a:off x="2539982" y="2720568"/>
            <a:ext cx="1098647"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2" name="Rounded Rectangle 11">
            <a:extLst>
              <a:ext uri="{FF2B5EF4-FFF2-40B4-BE49-F238E27FC236}">
                <a16:creationId xmlns:a16="http://schemas.microsoft.com/office/drawing/2014/main" id="{A9DA0ACF-2DDF-0B4D-AE19-9097042EB473}"/>
              </a:ext>
            </a:extLst>
          </p:cNvPr>
          <p:cNvSpPr/>
          <p:nvPr/>
        </p:nvSpPr>
        <p:spPr>
          <a:xfrm>
            <a:off x="412301" y="5009880"/>
            <a:ext cx="2181345" cy="1484250"/>
          </a:xfrm>
          <a:prstGeom prst="roundRect">
            <a:avLst>
              <a:gd name="adj" fmla="val 6779"/>
            </a:avLst>
          </a:prstGeom>
          <a:ln/>
        </p:spPr>
        <p:style>
          <a:lnRef idx="2">
            <a:schemeClr val="accent6"/>
          </a:lnRef>
          <a:fillRef idx="1">
            <a:schemeClr val="lt1"/>
          </a:fillRef>
          <a:effectRef idx="0">
            <a:schemeClr val="accent6"/>
          </a:effectRef>
          <a:fontRef idx="minor">
            <a:schemeClr val="dk1"/>
          </a:fontRef>
        </p:style>
        <p:txBody>
          <a:bodyPr rtlCol="0" anchor="ctr"/>
          <a:lstStyle/>
          <a:p>
            <a:pPr marL="171450" lvl="0" indent="-171450">
              <a:lnSpc>
                <a:spcPct val="100000"/>
              </a:lnSpc>
              <a:buFont typeface="Arial" panose="020B0604020202020204" pitchFamily="34" charset="0"/>
              <a:buChar char="•"/>
            </a:pPr>
            <a:r>
              <a:rPr lang="en-US" sz="1400" dirty="0">
                <a:solidFill>
                  <a:srgbClr val="002060"/>
                </a:solidFill>
              </a:rPr>
              <a:t>Shallow Water	</a:t>
            </a:r>
          </a:p>
          <a:p>
            <a:pPr marL="171450" lvl="0" indent="-171450">
              <a:lnSpc>
                <a:spcPct val="100000"/>
              </a:lnSpc>
              <a:buFont typeface="Arial" panose="020B0604020202020204" pitchFamily="34" charset="0"/>
              <a:buChar char="•"/>
            </a:pPr>
            <a:r>
              <a:rPr lang="en-US" sz="1400" dirty="0">
                <a:solidFill>
                  <a:srgbClr val="002060"/>
                </a:solidFill>
              </a:rPr>
              <a:t>Deep &amp; Ultra-deep Water</a:t>
            </a:r>
          </a:p>
        </p:txBody>
      </p:sp>
      <p:cxnSp>
        <p:nvCxnSpPr>
          <p:cNvPr id="14" name="Straight Connector 13">
            <a:extLst>
              <a:ext uri="{FF2B5EF4-FFF2-40B4-BE49-F238E27FC236}">
                <a16:creationId xmlns:a16="http://schemas.microsoft.com/office/drawing/2014/main" id="{F3285865-9178-45DE-B5A7-D897255DD731}"/>
              </a:ext>
            </a:extLst>
          </p:cNvPr>
          <p:cNvCxnSpPr/>
          <p:nvPr/>
        </p:nvCxnSpPr>
        <p:spPr>
          <a:xfrm>
            <a:off x="2623346" y="5432829"/>
            <a:ext cx="1931831"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9" name="Rounded Rectangle 18">
            <a:extLst>
              <a:ext uri="{FF2B5EF4-FFF2-40B4-BE49-F238E27FC236}">
                <a16:creationId xmlns:a16="http://schemas.microsoft.com/office/drawing/2014/main" id="{BE6D07A5-C14A-3142-83A0-313EB469E415}"/>
              </a:ext>
            </a:extLst>
          </p:cNvPr>
          <p:cNvSpPr/>
          <p:nvPr/>
        </p:nvSpPr>
        <p:spPr>
          <a:xfrm>
            <a:off x="9497669" y="4414429"/>
            <a:ext cx="1938771" cy="1748742"/>
          </a:xfrm>
          <a:prstGeom prst="roundRect">
            <a:avLst>
              <a:gd name="adj" fmla="val 6779"/>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Converted Ship</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New Build Ship</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Redeployed</a:t>
            </a:r>
          </a:p>
        </p:txBody>
      </p:sp>
      <p:cxnSp>
        <p:nvCxnSpPr>
          <p:cNvPr id="20" name="Straight Connector 19">
            <a:extLst>
              <a:ext uri="{FF2B5EF4-FFF2-40B4-BE49-F238E27FC236}">
                <a16:creationId xmlns:a16="http://schemas.microsoft.com/office/drawing/2014/main" id="{F3285865-9178-45DE-B5A7-D897255DD731}"/>
              </a:ext>
            </a:extLst>
          </p:cNvPr>
          <p:cNvCxnSpPr/>
          <p:nvPr/>
        </p:nvCxnSpPr>
        <p:spPr>
          <a:xfrm>
            <a:off x="7381944" y="5020658"/>
            <a:ext cx="2055614"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15" name="Rounded Rectangle 14">
            <a:extLst>
              <a:ext uri="{FF2B5EF4-FFF2-40B4-BE49-F238E27FC236}">
                <a16:creationId xmlns:a16="http://schemas.microsoft.com/office/drawing/2014/main" id="{BE6D07A5-C14A-3142-83A0-313EB469E415}"/>
              </a:ext>
            </a:extLst>
          </p:cNvPr>
          <p:cNvSpPr/>
          <p:nvPr/>
        </p:nvSpPr>
        <p:spPr>
          <a:xfrm>
            <a:off x="462073" y="3503053"/>
            <a:ext cx="1953798" cy="1281663"/>
          </a:xfrm>
          <a:prstGeom prst="roundRect">
            <a:avLst>
              <a:gd name="adj" fmla="val 6779"/>
            </a:avLst>
          </a:prstGeom>
          <a:ln>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Single Hull</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Double Hull</a:t>
            </a:r>
          </a:p>
        </p:txBody>
      </p:sp>
      <p:cxnSp>
        <p:nvCxnSpPr>
          <p:cNvPr id="16" name="Straight Connector 15">
            <a:extLst>
              <a:ext uri="{FF2B5EF4-FFF2-40B4-BE49-F238E27FC236}">
                <a16:creationId xmlns:a16="http://schemas.microsoft.com/office/drawing/2014/main" id="{F3285865-9178-45DE-B5A7-D897255DD731}"/>
              </a:ext>
            </a:extLst>
          </p:cNvPr>
          <p:cNvCxnSpPr/>
          <p:nvPr/>
        </p:nvCxnSpPr>
        <p:spPr>
          <a:xfrm>
            <a:off x="2539982" y="4505326"/>
            <a:ext cx="1194889"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109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DEFINITION AND OVERVIEW </a:t>
            </a:r>
          </a:p>
        </p:txBody>
      </p:sp>
      <p:sp>
        <p:nvSpPr>
          <p:cNvPr id="35" name="Rounded Rectangle 34">
            <a:extLst>
              <a:ext uri="{FF2B5EF4-FFF2-40B4-BE49-F238E27FC236}">
                <a16:creationId xmlns:a16="http://schemas.microsoft.com/office/drawing/2014/main" id="{BE6D07A5-C14A-3142-83A0-313EB469E415}"/>
              </a:ext>
            </a:extLst>
          </p:cNvPr>
          <p:cNvSpPr/>
          <p:nvPr/>
        </p:nvSpPr>
        <p:spPr>
          <a:xfrm>
            <a:off x="6581696" y="2402611"/>
            <a:ext cx="2173994" cy="1055867"/>
          </a:xfrm>
          <a:prstGeom prst="roundRect">
            <a:avLst>
              <a:gd name="adj" fmla="val 6779"/>
            </a:avLst>
          </a:prstGeom>
          <a:noFill/>
          <a:ln w="19050">
            <a:solidFill>
              <a:srgbClr val="50B1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Brazil</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Argentina</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Rest of South America</a:t>
            </a:r>
          </a:p>
        </p:txBody>
      </p:sp>
      <p:sp>
        <p:nvSpPr>
          <p:cNvPr id="37" name="Rounded Rectangle 36">
            <a:extLst>
              <a:ext uri="{FF2B5EF4-FFF2-40B4-BE49-F238E27FC236}">
                <a16:creationId xmlns:a16="http://schemas.microsoft.com/office/drawing/2014/main" id="{492328E7-68C1-9746-93C5-48EE54C42E6D}"/>
              </a:ext>
            </a:extLst>
          </p:cNvPr>
          <p:cNvSpPr/>
          <p:nvPr/>
        </p:nvSpPr>
        <p:spPr>
          <a:xfrm>
            <a:off x="5460834" y="3636054"/>
            <a:ext cx="2016008" cy="1524287"/>
          </a:xfrm>
          <a:prstGeom prst="roundRect">
            <a:avLst>
              <a:gd name="adj" fmla="val 6779"/>
            </a:avLst>
          </a:pr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Germany</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UK</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France</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Spain</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Italy</a:t>
            </a:r>
          </a:p>
          <a:p>
            <a:pPr marL="285750" lvl="0" indent="-285750">
              <a:lnSpc>
                <a:spcPct val="100000"/>
              </a:lnSpc>
              <a:buFont typeface="Arial" panose="020B0604020202020204" pitchFamily="34" charset="0"/>
              <a:buChar char="•"/>
            </a:pPr>
            <a:r>
              <a:rPr lang="en-US" sz="1400" dirty="0">
                <a:solidFill>
                  <a:srgbClr val="002060"/>
                </a:solidFill>
                <a:ea typeface="Georgia" charset="0"/>
                <a:cs typeface="Georgia" charset="0"/>
              </a:rPr>
              <a:t>Rest of Europe</a:t>
            </a:r>
          </a:p>
        </p:txBody>
      </p:sp>
      <p:sp>
        <p:nvSpPr>
          <p:cNvPr id="43" name="TextBox 42">
            <a:extLst>
              <a:ext uri="{FF2B5EF4-FFF2-40B4-BE49-F238E27FC236}">
                <a16:creationId xmlns:a16="http://schemas.microsoft.com/office/drawing/2014/main" id="{8948B6E1-AF5F-A948-87CC-289A9D26821A}"/>
              </a:ext>
            </a:extLst>
          </p:cNvPr>
          <p:cNvSpPr txBox="1"/>
          <p:nvPr/>
        </p:nvSpPr>
        <p:spPr>
          <a:xfrm rot="16200000">
            <a:off x="319183" y="1570202"/>
            <a:ext cx="4253512" cy="4280932"/>
          </a:xfrm>
          <a:prstGeom prst="rect">
            <a:avLst/>
          </a:prstGeom>
          <a:noFill/>
        </p:spPr>
        <p:txBody>
          <a:bodyPr wrap="square" rtlCol="0">
            <a:prstTxWarp prst="textArchUp">
              <a:avLst>
                <a:gd name="adj" fmla="val 10926363"/>
              </a:avLst>
            </a:prstTxWarp>
            <a:spAutoFit/>
          </a:bodyPr>
          <a:lstStyle/>
          <a:p>
            <a:pPr algn="ctr"/>
            <a:r>
              <a:rPr lang="en-US" sz="2000" b="1" dirty="0">
                <a:solidFill>
                  <a:srgbClr val="002060"/>
                </a:solidFill>
              </a:rPr>
              <a:t>GLOBAL FLOATING PRODUCTION STORAGE AND OFFLOADING (FPSO) MARKET</a:t>
            </a:r>
          </a:p>
        </p:txBody>
      </p:sp>
      <p:sp>
        <p:nvSpPr>
          <p:cNvPr id="16" name="TextBox 105">
            <a:extLst>
              <a:ext uri="{FF2B5EF4-FFF2-40B4-BE49-F238E27FC236}">
                <a16:creationId xmlns:a16="http://schemas.microsoft.com/office/drawing/2014/main" id="{40D49029-B941-D24E-B4EE-BB273BD613F0}"/>
              </a:ext>
            </a:extLst>
          </p:cNvPr>
          <p:cNvSpPr txBox="1"/>
          <p:nvPr/>
        </p:nvSpPr>
        <p:spPr>
          <a:xfrm>
            <a:off x="3049716" y="2349715"/>
            <a:ext cx="1036093"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By Diseases</a:t>
            </a:r>
          </a:p>
        </p:txBody>
      </p:sp>
      <p:sp>
        <p:nvSpPr>
          <p:cNvPr id="17" name="TextBox 128">
            <a:extLst>
              <a:ext uri="{FF2B5EF4-FFF2-40B4-BE49-F238E27FC236}">
                <a16:creationId xmlns:a16="http://schemas.microsoft.com/office/drawing/2014/main" id="{01A1AEC8-65CD-AD4C-BE6F-6ECBE990E0B6}"/>
              </a:ext>
            </a:extLst>
          </p:cNvPr>
          <p:cNvSpPr txBox="1"/>
          <p:nvPr/>
        </p:nvSpPr>
        <p:spPr>
          <a:xfrm>
            <a:off x="3550312" y="3636054"/>
            <a:ext cx="1036093"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By Drug Class</a:t>
            </a:r>
          </a:p>
        </p:txBody>
      </p:sp>
      <p:sp>
        <p:nvSpPr>
          <p:cNvPr id="18" name="TextBox 133">
            <a:extLst>
              <a:ext uri="{FF2B5EF4-FFF2-40B4-BE49-F238E27FC236}">
                <a16:creationId xmlns:a16="http://schemas.microsoft.com/office/drawing/2014/main" id="{4452944A-B318-B242-8E95-6066793C9BDA}"/>
              </a:ext>
            </a:extLst>
          </p:cNvPr>
          <p:cNvSpPr txBox="1"/>
          <p:nvPr/>
        </p:nvSpPr>
        <p:spPr>
          <a:xfrm>
            <a:off x="3031321" y="5004147"/>
            <a:ext cx="1036093"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By Region</a:t>
            </a:r>
          </a:p>
        </p:txBody>
      </p:sp>
      <p:grpSp>
        <p:nvGrpSpPr>
          <p:cNvPr id="21" name="Group 20">
            <a:extLst>
              <a:ext uri="{FF2B5EF4-FFF2-40B4-BE49-F238E27FC236}">
                <a16:creationId xmlns:a16="http://schemas.microsoft.com/office/drawing/2014/main" id="{1350A8B6-4542-46A9-B05C-C013B7FE5B0F}"/>
              </a:ext>
            </a:extLst>
          </p:cNvPr>
          <p:cNvGrpSpPr/>
          <p:nvPr/>
        </p:nvGrpSpPr>
        <p:grpSpPr>
          <a:xfrm>
            <a:off x="674867" y="1043516"/>
            <a:ext cx="8229104" cy="4961462"/>
            <a:chOff x="1966751" y="1498241"/>
            <a:chExt cx="7888467" cy="4756085"/>
          </a:xfrm>
        </p:grpSpPr>
        <p:cxnSp>
          <p:nvCxnSpPr>
            <p:cNvPr id="29" name="Straight Connector 28">
              <a:extLst>
                <a:ext uri="{FF2B5EF4-FFF2-40B4-BE49-F238E27FC236}">
                  <a16:creationId xmlns:a16="http://schemas.microsoft.com/office/drawing/2014/main" id="{C881046A-CDB6-46C5-8603-B0F56626DEB9}"/>
                </a:ext>
              </a:extLst>
            </p:cNvPr>
            <p:cNvCxnSpPr>
              <a:cxnSpLocks/>
              <a:endCxn id="35" idx="1"/>
            </p:cNvCxnSpPr>
            <p:nvPr/>
          </p:nvCxnSpPr>
          <p:spPr>
            <a:xfrm flipV="1">
              <a:off x="3461578" y="3307157"/>
              <a:ext cx="4167495" cy="77371"/>
            </a:xfrm>
            <a:prstGeom prst="line">
              <a:avLst/>
            </a:prstGeom>
            <a:ln>
              <a:headEnd type="oval" w="med" len="med"/>
              <a:tailEnd type="oval" w="med" len="med"/>
            </a:ln>
          </p:spPr>
          <p:style>
            <a:lnRef idx="3">
              <a:schemeClr val="accent6"/>
            </a:lnRef>
            <a:fillRef idx="0">
              <a:schemeClr val="accent6"/>
            </a:fillRef>
            <a:effectRef idx="2">
              <a:schemeClr val="accent6"/>
            </a:effectRef>
            <a:fontRef idx="minor">
              <a:schemeClr val="tx1"/>
            </a:fontRef>
          </p:style>
        </p:cxnSp>
        <p:cxnSp>
          <p:nvCxnSpPr>
            <p:cNvPr id="22" name="Straight Connector 21">
              <a:extLst>
                <a:ext uri="{FF2B5EF4-FFF2-40B4-BE49-F238E27FC236}">
                  <a16:creationId xmlns:a16="http://schemas.microsoft.com/office/drawing/2014/main" id="{EE90E9EB-5EDE-40F0-849E-C64A474AEB22}"/>
                </a:ext>
              </a:extLst>
            </p:cNvPr>
            <p:cNvCxnSpPr>
              <a:cxnSpLocks/>
            </p:cNvCxnSpPr>
            <p:nvPr/>
          </p:nvCxnSpPr>
          <p:spPr>
            <a:xfrm flipV="1">
              <a:off x="4280661" y="1957613"/>
              <a:ext cx="5574557" cy="18785"/>
            </a:xfrm>
            <a:prstGeom prst="line">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F3285865-9178-45DE-B5A7-D897255DD731}"/>
                </a:ext>
              </a:extLst>
            </p:cNvPr>
            <p:cNvCxnSpPr/>
            <p:nvPr/>
          </p:nvCxnSpPr>
          <p:spPr>
            <a:xfrm>
              <a:off x="4640464" y="5928220"/>
              <a:ext cx="4542384" cy="1"/>
            </a:xfrm>
            <a:prstGeom prst="line">
              <a:avLst/>
            </a:prstGeom>
            <a:ln>
              <a:headEnd type="oval" w="med" len="med"/>
              <a:tailEnd type="oval" w="med" len="med"/>
            </a:ln>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id="{9622BB7B-DF65-496C-A9B8-4283FC52BD5C}"/>
                </a:ext>
              </a:extLst>
            </p:cNvPr>
            <p:cNvCxnSpPr/>
            <p:nvPr/>
          </p:nvCxnSpPr>
          <p:spPr>
            <a:xfrm>
              <a:off x="5508113" y="5050568"/>
              <a:ext cx="1023502" cy="1"/>
            </a:xfrm>
            <a:prstGeom prst="line">
              <a:avLst/>
            </a:prstGeom>
            <a:ln>
              <a:headEnd type="oval" w="med" len="med"/>
              <a:tailEnd type="oval" w="med" len="med"/>
            </a:ln>
          </p:spPr>
          <p:style>
            <a:lnRef idx="3">
              <a:schemeClr val="accent2"/>
            </a:lnRef>
            <a:fillRef idx="0">
              <a:schemeClr val="accent2"/>
            </a:fillRef>
            <a:effectRef idx="2">
              <a:schemeClr val="accent2"/>
            </a:effectRef>
            <a:fontRef idx="minor">
              <a:schemeClr val="tx1"/>
            </a:fontRef>
          </p:style>
        </p:cxnSp>
        <p:sp>
          <p:nvSpPr>
            <p:cNvPr id="30" name="Oval 29">
              <a:extLst>
                <a:ext uri="{FF2B5EF4-FFF2-40B4-BE49-F238E27FC236}">
                  <a16:creationId xmlns:a16="http://schemas.microsoft.com/office/drawing/2014/main" id="{EFC1C5CA-AA7E-4934-BF7C-5EAE09CCE70E}"/>
                </a:ext>
              </a:extLst>
            </p:cNvPr>
            <p:cNvSpPr>
              <a:spLocks noChangeArrowheads="1"/>
            </p:cNvSpPr>
            <p:nvPr/>
          </p:nvSpPr>
          <p:spPr bwMode="auto">
            <a:xfrm>
              <a:off x="1966751" y="2189756"/>
              <a:ext cx="3686160" cy="3686158"/>
            </a:xfrm>
            <a:prstGeom prst="ellipse">
              <a:avLst/>
            </a:prstGeom>
            <a:solidFill>
              <a:schemeClr val="bg1">
                <a:lumMod val="95000"/>
              </a:schemeClr>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1" name="Freeform 8">
              <a:extLst>
                <a:ext uri="{FF2B5EF4-FFF2-40B4-BE49-F238E27FC236}">
                  <a16:creationId xmlns:a16="http://schemas.microsoft.com/office/drawing/2014/main" id="{5943B478-0A81-43CD-B2F8-DFACC6A8546D}"/>
                </a:ext>
              </a:extLst>
            </p:cNvPr>
            <p:cNvSpPr>
              <a:spLocks/>
            </p:cNvSpPr>
            <p:nvPr/>
          </p:nvSpPr>
          <p:spPr bwMode="auto">
            <a:xfrm>
              <a:off x="3768532" y="4715706"/>
              <a:ext cx="1411844" cy="1538620"/>
            </a:xfrm>
            <a:custGeom>
              <a:avLst/>
              <a:gdLst>
                <a:gd name="T0" fmla="*/ 0 w 310"/>
                <a:gd name="T1" fmla="*/ 28 h 338"/>
                <a:gd name="T2" fmla="*/ 1 w 310"/>
                <a:gd name="T3" fmla="*/ 328 h 338"/>
                <a:gd name="T4" fmla="*/ 310 w 310"/>
                <a:gd name="T5" fmla="*/ 215 h 338"/>
                <a:gd name="T6" fmla="*/ 273 w 310"/>
                <a:gd name="T7" fmla="*/ 96 h 338"/>
                <a:gd name="T8" fmla="*/ 175 w 310"/>
                <a:gd name="T9" fmla="*/ 20 h 338"/>
                <a:gd name="T10" fmla="*/ 105 w 310"/>
                <a:gd name="T11" fmla="*/ 0 h 338"/>
                <a:gd name="T12" fmla="*/ 0 w 310"/>
                <a:gd name="T13" fmla="*/ 28 h 338"/>
              </a:gdLst>
              <a:ahLst/>
              <a:cxnLst>
                <a:cxn ang="0">
                  <a:pos x="T0" y="T1"/>
                </a:cxn>
                <a:cxn ang="0">
                  <a:pos x="T2" y="T3"/>
                </a:cxn>
                <a:cxn ang="0">
                  <a:pos x="T4" y="T5"/>
                </a:cxn>
                <a:cxn ang="0">
                  <a:pos x="T6" y="T7"/>
                </a:cxn>
                <a:cxn ang="0">
                  <a:pos x="T8" y="T9"/>
                </a:cxn>
                <a:cxn ang="0">
                  <a:pos x="T10" y="T11"/>
                </a:cxn>
                <a:cxn ang="0">
                  <a:pos x="T12" y="T13"/>
                </a:cxn>
              </a:cxnLst>
              <a:rect l="0" t="0" r="r" b="b"/>
              <a:pathLst>
                <a:path w="310" h="338">
                  <a:moveTo>
                    <a:pt x="0" y="28"/>
                  </a:moveTo>
                  <a:cubicBezTo>
                    <a:pt x="1" y="328"/>
                    <a:pt x="1" y="328"/>
                    <a:pt x="1" y="328"/>
                  </a:cubicBezTo>
                  <a:cubicBezTo>
                    <a:pt x="1" y="328"/>
                    <a:pt x="174" y="338"/>
                    <a:pt x="310" y="215"/>
                  </a:cubicBezTo>
                  <a:cubicBezTo>
                    <a:pt x="273" y="96"/>
                    <a:pt x="273" y="96"/>
                    <a:pt x="273" y="96"/>
                  </a:cubicBezTo>
                  <a:cubicBezTo>
                    <a:pt x="175" y="20"/>
                    <a:pt x="175" y="20"/>
                    <a:pt x="175" y="20"/>
                  </a:cubicBezTo>
                  <a:cubicBezTo>
                    <a:pt x="105" y="0"/>
                    <a:pt x="105" y="0"/>
                    <a:pt x="105" y="0"/>
                  </a:cubicBezTo>
                  <a:lnTo>
                    <a:pt x="0" y="28"/>
                  </a:lnTo>
                  <a:close/>
                </a:path>
              </a:pathLst>
            </a:cu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2" name="Freeform 9">
              <a:extLst>
                <a:ext uri="{FF2B5EF4-FFF2-40B4-BE49-F238E27FC236}">
                  <a16:creationId xmlns:a16="http://schemas.microsoft.com/office/drawing/2014/main" id="{FC3D810D-A109-46E1-BEA8-588781F3C162}"/>
                </a:ext>
              </a:extLst>
            </p:cNvPr>
            <p:cNvSpPr>
              <a:spLocks/>
            </p:cNvSpPr>
            <p:nvPr/>
          </p:nvSpPr>
          <p:spPr bwMode="auto">
            <a:xfrm>
              <a:off x="4246830" y="4041479"/>
              <a:ext cx="1811386" cy="1774888"/>
            </a:xfrm>
            <a:custGeom>
              <a:avLst/>
              <a:gdLst>
                <a:gd name="T0" fmla="*/ 231 w 398"/>
                <a:gd name="T1" fmla="*/ 390 h 390"/>
                <a:gd name="T2" fmla="*/ 0 w 398"/>
                <a:gd name="T3" fmla="*/ 148 h 390"/>
                <a:gd name="T4" fmla="*/ 80 w 398"/>
                <a:gd name="T5" fmla="*/ 28 h 390"/>
                <a:gd name="T6" fmla="*/ 398 w 398"/>
                <a:gd name="T7" fmla="*/ 0 h 390"/>
                <a:gd name="T8" fmla="*/ 396 w 398"/>
                <a:gd name="T9" fmla="*/ 27 h 390"/>
                <a:gd name="T10" fmla="*/ 231 w 398"/>
                <a:gd name="T11" fmla="*/ 390 h 390"/>
              </a:gdLst>
              <a:ahLst/>
              <a:cxnLst>
                <a:cxn ang="0">
                  <a:pos x="T0" y="T1"/>
                </a:cxn>
                <a:cxn ang="0">
                  <a:pos x="T2" y="T3"/>
                </a:cxn>
                <a:cxn ang="0">
                  <a:pos x="T4" y="T5"/>
                </a:cxn>
                <a:cxn ang="0">
                  <a:pos x="T6" y="T7"/>
                </a:cxn>
                <a:cxn ang="0">
                  <a:pos x="T8" y="T9"/>
                </a:cxn>
                <a:cxn ang="0">
                  <a:pos x="T10" y="T11"/>
                </a:cxn>
              </a:cxnLst>
              <a:rect l="0" t="0" r="r" b="b"/>
              <a:pathLst>
                <a:path w="398" h="390">
                  <a:moveTo>
                    <a:pt x="231" y="390"/>
                  </a:moveTo>
                  <a:cubicBezTo>
                    <a:pt x="0" y="148"/>
                    <a:pt x="0" y="148"/>
                    <a:pt x="0" y="148"/>
                  </a:cubicBezTo>
                  <a:cubicBezTo>
                    <a:pt x="80" y="28"/>
                    <a:pt x="80" y="28"/>
                    <a:pt x="80" y="28"/>
                  </a:cubicBezTo>
                  <a:cubicBezTo>
                    <a:pt x="398" y="0"/>
                    <a:pt x="398" y="0"/>
                    <a:pt x="398" y="0"/>
                  </a:cubicBezTo>
                  <a:cubicBezTo>
                    <a:pt x="396" y="27"/>
                    <a:pt x="396" y="27"/>
                    <a:pt x="396" y="27"/>
                  </a:cubicBezTo>
                  <a:cubicBezTo>
                    <a:pt x="396" y="27"/>
                    <a:pt x="388" y="250"/>
                    <a:pt x="231" y="390"/>
                  </a:cubicBezTo>
                  <a:close/>
                </a:path>
              </a:pathLst>
            </a:custGeom>
            <a:solidFill>
              <a:srgbClr val="FEA34F"/>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Freeform 10">
              <a:extLst>
                <a:ext uri="{FF2B5EF4-FFF2-40B4-BE49-F238E27FC236}">
                  <a16:creationId xmlns:a16="http://schemas.microsoft.com/office/drawing/2014/main" id="{FDF774C0-A6C1-4BDE-B453-099C7E755C6D}"/>
                </a:ext>
              </a:extLst>
            </p:cNvPr>
            <p:cNvSpPr>
              <a:spLocks/>
            </p:cNvSpPr>
            <p:nvPr/>
          </p:nvSpPr>
          <p:spPr bwMode="auto">
            <a:xfrm>
              <a:off x="4360162" y="2303087"/>
              <a:ext cx="1840198" cy="1867090"/>
            </a:xfrm>
            <a:custGeom>
              <a:avLst/>
              <a:gdLst>
                <a:gd name="T0" fmla="*/ 403 w 404"/>
                <a:gd name="T1" fmla="*/ 409 h 410"/>
                <a:gd name="T2" fmla="*/ 55 w 404"/>
                <a:gd name="T3" fmla="*/ 410 h 410"/>
                <a:gd name="T4" fmla="*/ 0 w 404"/>
                <a:gd name="T5" fmla="*/ 256 h 410"/>
                <a:gd name="T6" fmla="*/ 222 w 404"/>
                <a:gd name="T7" fmla="*/ 0 h 410"/>
                <a:gd name="T8" fmla="*/ 244 w 404"/>
                <a:gd name="T9" fmla="*/ 17 h 410"/>
                <a:gd name="T10" fmla="*/ 403 w 404"/>
                <a:gd name="T11" fmla="*/ 409 h 410"/>
              </a:gdLst>
              <a:ahLst/>
              <a:cxnLst>
                <a:cxn ang="0">
                  <a:pos x="T0" y="T1"/>
                </a:cxn>
                <a:cxn ang="0">
                  <a:pos x="T2" y="T3"/>
                </a:cxn>
                <a:cxn ang="0">
                  <a:pos x="T4" y="T5"/>
                </a:cxn>
                <a:cxn ang="0">
                  <a:pos x="T6" y="T7"/>
                </a:cxn>
                <a:cxn ang="0">
                  <a:pos x="T8" y="T9"/>
                </a:cxn>
                <a:cxn ang="0">
                  <a:pos x="T10" y="T11"/>
                </a:cxn>
              </a:cxnLst>
              <a:rect l="0" t="0" r="r" b="b"/>
              <a:pathLst>
                <a:path w="404" h="410">
                  <a:moveTo>
                    <a:pt x="403" y="409"/>
                  </a:moveTo>
                  <a:cubicBezTo>
                    <a:pt x="55" y="410"/>
                    <a:pt x="55" y="410"/>
                    <a:pt x="55" y="410"/>
                  </a:cubicBezTo>
                  <a:cubicBezTo>
                    <a:pt x="0" y="256"/>
                    <a:pt x="0" y="256"/>
                    <a:pt x="0" y="256"/>
                  </a:cubicBezTo>
                  <a:cubicBezTo>
                    <a:pt x="222" y="0"/>
                    <a:pt x="222" y="0"/>
                    <a:pt x="222" y="0"/>
                  </a:cubicBezTo>
                  <a:cubicBezTo>
                    <a:pt x="244" y="17"/>
                    <a:pt x="244" y="17"/>
                    <a:pt x="244" y="17"/>
                  </a:cubicBezTo>
                  <a:cubicBezTo>
                    <a:pt x="244" y="17"/>
                    <a:pt x="404" y="167"/>
                    <a:pt x="403" y="409"/>
                  </a:cubicBezTo>
                  <a:close/>
                </a:path>
              </a:pathLst>
            </a:custGeom>
            <a:solidFill>
              <a:srgbClr val="46B688"/>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 name="Freeform 11">
              <a:extLst>
                <a:ext uri="{FF2B5EF4-FFF2-40B4-BE49-F238E27FC236}">
                  <a16:creationId xmlns:a16="http://schemas.microsoft.com/office/drawing/2014/main" id="{1F13F515-F69E-4E47-890D-16E77A7E6896}"/>
                </a:ext>
              </a:extLst>
            </p:cNvPr>
            <p:cNvSpPr>
              <a:spLocks/>
            </p:cNvSpPr>
            <p:nvPr/>
          </p:nvSpPr>
          <p:spPr bwMode="auto">
            <a:xfrm>
              <a:off x="3595653" y="1498241"/>
              <a:ext cx="1957372" cy="1984263"/>
            </a:xfrm>
            <a:custGeom>
              <a:avLst/>
              <a:gdLst>
                <a:gd name="T0" fmla="*/ 0 w 430"/>
                <a:gd name="T1" fmla="*/ 6 h 436"/>
                <a:gd name="T2" fmla="*/ 7 w 430"/>
                <a:gd name="T3" fmla="*/ 383 h 436"/>
                <a:gd name="T4" fmla="*/ 177 w 430"/>
                <a:gd name="T5" fmla="*/ 436 h 436"/>
                <a:gd name="T6" fmla="*/ 430 w 430"/>
                <a:gd name="T7" fmla="*/ 175 h 436"/>
                <a:gd name="T8" fmla="*/ 0 w 430"/>
                <a:gd name="T9" fmla="*/ 6 h 436"/>
              </a:gdLst>
              <a:ahLst/>
              <a:cxnLst>
                <a:cxn ang="0">
                  <a:pos x="T0" y="T1"/>
                </a:cxn>
                <a:cxn ang="0">
                  <a:pos x="T2" y="T3"/>
                </a:cxn>
                <a:cxn ang="0">
                  <a:pos x="T4" y="T5"/>
                </a:cxn>
                <a:cxn ang="0">
                  <a:pos x="T6" y="T7"/>
                </a:cxn>
                <a:cxn ang="0">
                  <a:pos x="T8" y="T9"/>
                </a:cxn>
              </a:cxnLst>
              <a:rect l="0" t="0" r="r" b="b"/>
              <a:pathLst>
                <a:path w="430" h="436">
                  <a:moveTo>
                    <a:pt x="0" y="6"/>
                  </a:moveTo>
                  <a:cubicBezTo>
                    <a:pt x="7" y="383"/>
                    <a:pt x="7" y="383"/>
                    <a:pt x="7" y="383"/>
                  </a:cubicBezTo>
                  <a:cubicBezTo>
                    <a:pt x="177" y="436"/>
                    <a:pt x="177" y="436"/>
                    <a:pt x="177" y="436"/>
                  </a:cubicBezTo>
                  <a:cubicBezTo>
                    <a:pt x="430" y="175"/>
                    <a:pt x="430" y="175"/>
                    <a:pt x="430" y="175"/>
                  </a:cubicBezTo>
                  <a:cubicBezTo>
                    <a:pt x="430" y="175"/>
                    <a:pt x="262" y="0"/>
                    <a:pt x="0" y="6"/>
                  </a:cubicBezTo>
                  <a:close/>
                </a:path>
              </a:pathLst>
            </a:custGeom>
            <a:solidFill>
              <a:srgbClr val="016AA3"/>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nvGrpSpPr>
            <p:cNvPr id="36" name="Group 35">
              <a:extLst>
                <a:ext uri="{FF2B5EF4-FFF2-40B4-BE49-F238E27FC236}">
                  <a16:creationId xmlns:a16="http://schemas.microsoft.com/office/drawing/2014/main" id="{677CA60A-7C36-453A-A560-CD709C711B8D}"/>
                </a:ext>
              </a:extLst>
            </p:cNvPr>
            <p:cNvGrpSpPr/>
            <p:nvPr/>
          </p:nvGrpSpPr>
          <p:grpSpPr>
            <a:xfrm>
              <a:off x="2844592" y="3067595"/>
              <a:ext cx="1930480" cy="1930479"/>
              <a:chOff x="1497013" y="3295650"/>
              <a:chExt cx="1595438" cy="1595437"/>
            </a:xfrm>
          </p:grpSpPr>
          <p:sp>
            <p:nvSpPr>
              <p:cNvPr id="47" name="Oval 46">
                <a:extLst>
                  <a:ext uri="{FF2B5EF4-FFF2-40B4-BE49-F238E27FC236}">
                    <a16:creationId xmlns:a16="http://schemas.microsoft.com/office/drawing/2014/main" id="{8EFC35FD-4E1B-4E2F-8175-215D77479FD9}"/>
                  </a:ext>
                </a:extLst>
              </p:cNvPr>
              <p:cNvSpPr>
                <a:spLocks noChangeArrowheads="1"/>
              </p:cNvSpPr>
              <p:nvPr/>
            </p:nvSpPr>
            <p:spPr bwMode="auto">
              <a:xfrm>
                <a:off x="1497013" y="3295650"/>
                <a:ext cx="1595438" cy="1595437"/>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8" name="Oval 47">
                <a:extLst>
                  <a:ext uri="{FF2B5EF4-FFF2-40B4-BE49-F238E27FC236}">
                    <a16:creationId xmlns:a16="http://schemas.microsoft.com/office/drawing/2014/main" id="{B1B18E26-445E-4009-AA8F-15FC32F9521D}"/>
                  </a:ext>
                </a:extLst>
              </p:cNvPr>
              <p:cNvSpPr>
                <a:spLocks noChangeArrowheads="1"/>
              </p:cNvSpPr>
              <p:nvPr/>
            </p:nvSpPr>
            <p:spPr bwMode="auto">
              <a:xfrm>
                <a:off x="1625600" y="3424238"/>
                <a:ext cx="1338263" cy="1338262"/>
              </a:xfrm>
              <a:prstGeom prst="ellipse">
                <a:avLst/>
              </a:pr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9" name="Oval 48">
                <a:extLst>
                  <a:ext uri="{FF2B5EF4-FFF2-40B4-BE49-F238E27FC236}">
                    <a16:creationId xmlns:a16="http://schemas.microsoft.com/office/drawing/2014/main" id="{78DAF540-51B6-41CD-99A1-E3BA40C4A992}"/>
                  </a:ext>
                </a:extLst>
              </p:cNvPr>
              <p:cNvSpPr>
                <a:spLocks noChangeArrowheads="1"/>
              </p:cNvSpPr>
              <p:nvPr/>
            </p:nvSpPr>
            <p:spPr bwMode="auto">
              <a:xfrm>
                <a:off x="1733106" y="3531743"/>
                <a:ext cx="1123251" cy="1123251"/>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8" name="TextBox 105">
              <a:extLst>
                <a:ext uri="{FF2B5EF4-FFF2-40B4-BE49-F238E27FC236}">
                  <a16:creationId xmlns:a16="http://schemas.microsoft.com/office/drawing/2014/main" id="{3A637CC9-4EE5-45AE-907C-E1D068B9F58F}"/>
                </a:ext>
              </a:extLst>
            </p:cNvPr>
            <p:cNvSpPr txBox="1"/>
            <p:nvPr/>
          </p:nvSpPr>
          <p:spPr>
            <a:xfrm>
              <a:off x="3795209" y="2166090"/>
              <a:ext cx="1219170" cy="47205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North </a:t>
              </a:r>
            </a:p>
            <a:p>
              <a:pPr algn="ctr"/>
              <a:r>
                <a:rPr lang="en-US" sz="1600" b="1" dirty="0">
                  <a:solidFill>
                    <a:schemeClr val="bg1"/>
                  </a:solidFill>
                </a:rPr>
                <a:t>America</a:t>
              </a:r>
            </a:p>
          </p:txBody>
        </p:sp>
        <p:sp>
          <p:nvSpPr>
            <p:cNvPr id="39" name="TextBox 128">
              <a:extLst>
                <a:ext uri="{FF2B5EF4-FFF2-40B4-BE49-F238E27FC236}">
                  <a16:creationId xmlns:a16="http://schemas.microsoft.com/office/drawing/2014/main" id="{8DD4AF17-ADD5-4626-A80D-9C9CC3C3B54E}"/>
                </a:ext>
              </a:extLst>
            </p:cNvPr>
            <p:cNvSpPr txBox="1"/>
            <p:nvPr/>
          </p:nvSpPr>
          <p:spPr>
            <a:xfrm>
              <a:off x="4875831" y="3223947"/>
              <a:ext cx="993205" cy="47205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South America</a:t>
              </a:r>
            </a:p>
          </p:txBody>
        </p:sp>
        <p:sp>
          <p:nvSpPr>
            <p:cNvPr id="40" name="TextBox 133">
              <a:extLst>
                <a:ext uri="{FF2B5EF4-FFF2-40B4-BE49-F238E27FC236}">
                  <a16:creationId xmlns:a16="http://schemas.microsoft.com/office/drawing/2014/main" id="{3A1EB2AB-78FB-4CD6-8082-CF1CD2120291}"/>
                </a:ext>
              </a:extLst>
            </p:cNvPr>
            <p:cNvSpPr txBox="1"/>
            <p:nvPr/>
          </p:nvSpPr>
          <p:spPr>
            <a:xfrm>
              <a:off x="4705919" y="4642485"/>
              <a:ext cx="993205" cy="23602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Europe</a:t>
              </a:r>
            </a:p>
          </p:txBody>
        </p:sp>
        <p:sp>
          <p:nvSpPr>
            <p:cNvPr id="41" name="TextBox 138">
              <a:extLst>
                <a:ext uri="{FF2B5EF4-FFF2-40B4-BE49-F238E27FC236}">
                  <a16:creationId xmlns:a16="http://schemas.microsoft.com/office/drawing/2014/main" id="{636993D6-1D13-4B5E-B2ED-6410DC8B73B0}"/>
                </a:ext>
              </a:extLst>
            </p:cNvPr>
            <p:cNvSpPr txBox="1"/>
            <p:nvPr/>
          </p:nvSpPr>
          <p:spPr>
            <a:xfrm>
              <a:off x="3818875" y="5444655"/>
              <a:ext cx="993205" cy="23602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rPr>
                <a:t>Asia-Pacific</a:t>
              </a:r>
            </a:p>
          </p:txBody>
        </p:sp>
      </p:grpSp>
      <p:sp>
        <p:nvSpPr>
          <p:cNvPr id="50" name="Rounded Rectangle 36">
            <a:extLst>
              <a:ext uri="{FF2B5EF4-FFF2-40B4-BE49-F238E27FC236}">
                <a16:creationId xmlns:a16="http://schemas.microsoft.com/office/drawing/2014/main" id="{1CECDFC0-3D85-4382-8F7D-7F38700F2936}"/>
              </a:ext>
            </a:extLst>
          </p:cNvPr>
          <p:cNvSpPr/>
          <p:nvPr/>
        </p:nvSpPr>
        <p:spPr>
          <a:xfrm>
            <a:off x="8228661" y="4866815"/>
            <a:ext cx="2633624" cy="1138163"/>
          </a:xfrm>
          <a:prstGeom prst="roundRect">
            <a:avLst>
              <a:gd name="adj" fmla="val 6779"/>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China</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India</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Japan</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Australia</a:t>
            </a:r>
          </a:p>
          <a:p>
            <a:pPr marL="285750" lvl="0" indent="-285750">
              <a:lnSpc>
                <a:spcPct val="100000"/>
              </a:lnSpc>
              <a:buFont typeface="Arial" panose="020B0604020202020204" pitchFamily="34" charset="0"/>
              <a:buChar char="•"/>
            </a:pPr>
            <a:r>
              <a:rPr lang="en-US" sz="1300" dirty="0">
                <a:solidFill>
                  <a:srgbClr val="002060"/>
                </a:solidFill>
                <a:ea typeface="Georgia" charset="0"/>
                <a:cs typeface="Georgia" charset="0"/>
              </a:rPr>
              <a:t>Rest of Asia Pacific</a:t>
            </a:r>
          </a:p>
        </p:txBody>
      </p:sp>
      <p:sp>
        <p:nvSpPr>
          <p:cNvPr id="28" name="Rounded Rectangle 27">
            <a:extLst>
              <a:ext uri="{FF2B5EF4-FFF2-40B4-BE49-F238E27FC236}">
                <a16:creationId xmlns:a16="http://schemas.microsoft.com/office/drawing/2014/main" id="{A9DA0ACF-2DDF-0B4D-AE19-9097042EB473}"/>
              </a:ext>
            </a:extLst>
          </p:cNvPr>
          <p:cNvSpPr/>
          <p:nvPr/>
        </p:nvSpPr>
        <p:spPr>
          <a:xfrm>
            <a:off x="8903971" y="1037890"/>
            <a:ext cx="1283005" cy="1311826"/>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nSpc>
                <a:spcPct val="100000"/>
              </a:lnSpc>
              <a:buFont typeface="Arial" panose="020B0604020202020204" pitchFamily="34" charset="0"/>
              <a:buChar char="•"/>
            </a:pPr>
            <a:r>
              <a:rPr lang="en-US" sz="1300" dirty="0">
                <a:solidFill>
                  <a:srgbClr val="002060"/>
                </a:solidFill>
                <a:ea typeface="Georgia" charset="0"/>
                <a:cs typeface="Georgia" charset="0"/>
              </a:rPr>
              <a:t>U.S.</a:t>
            </a:r>
          </a:p>
          <a:p>
            <a:pPr marL="171450" lvl="0" indent="-171450">
              <a:lnSpc>
                <a:spcPct val="100000"/>
              </a:lnSpc>
              <a:buFont typeface="Arial" panose="020B0604020202020204" pitchFamily="34" charset="0"/>
              <a:buChar char="•"/>
            </a:pPr>
            <a:r>
              <a:rPr lang="en-US" sz="1300" dirty="0">
                <a:solidFill>
                  <a:srgbClr val="002060"/>
                </a:solidFill>
                <a:ea typeface="Georgia" charset="0"/>
                <a:cs typeface="Georgia" charset="0"/>
              </a:rPr>
              <a:t>Canada</a:t>
            </a:r>
          </a:p>
          <a:p>
            <a:pPr marL="171450" lvl="0" indent="-171450">
              <a:lnSpc>
                <a:spcPct val="100000"/>
              </a:lnSpc>
              <a:buFont typeface="Arial" panose="020B0604020202020204" pitchFamily="34" charset="0"/>
              <a:buChar char="•"/>
            </a:pPr>
            <a:r>
              <a:rPr lang="en-US" sz="1300" dirty="0">
                <a:solidFill>
                  <a:srgbClr val="002060"/>
                </a:solidFill>
                <a:ea typeface="Georgia" charset="0"/>
                <a:cs typeface="Georgia" charset="0"/>
              </a:rPr>
              <a:t>Mexico</a:t>
            </a:r>
          </a:p>
        </p:txBody>
      </p:sp>
      <p:sp>
        <p:nvSpPr>
          <p:cNvPr id="3" name="Slide Number Placeholder 2">
            <a:extLst>
              <a:ext uri="{FF2B5EF4-FFF2-40B4-BE49-F238E27FC236}">
                <a16:creationId xmlns:a16="http://schemas.microsoft.com/office/drawing/2014/main" id="{7F6E44AB-7DBB-4DFE-8BC5-8BCC603A375B}"/>
              </a:ext>
            </a:extLst>
          </p:cNvPr>
          <p:cNvSpPr>
            <a:spLocks noGrp="1"/>
          </p:cNvSpPr>
          <p:nvPr>
            <p:ph type="sldNum" sz="quarter" idx="4294967295"/>
          </p:nvPr>
        </p:nvSpPr>
        <p:spPr>
          <a:xfrm>
            <a:off x="9437558" y="64941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7E5ACA-CCAC-4BB5-A383-56800B1177FE}" type="slidenum">
              <a:rPr lang="en-IN" smtClean="0"/>
              <a:pPr/>
              <a:t>37</a:t>
            </a:fld>
            <a:endParaRPr lang="en-IN" dirty="0"/>
          </a:p>
        </p:txBody>
      </p:sp>
    </p:spTree>
    <p:extLst>
      <p:ext uri="{BB962C8B-B14F-4D97-AF65-F5344CB8AC3E}">
        <p14:creationId xmlns:p14="http://schemas.microsoft.com/office/powerpoint/2010/main" val="1824545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251870EB-D45A-B84F-9091-2501CCC86D71}"/>
              </a:ext>
            </a:extLst>
          </p:cNvPr>
          <p:cNvSpPr txBox="1"/>
          <p:nvPr/>
        </p:nvSpPr>
        <p:spPr>
          <a:xfrm>
            <a:off x="0" y="410296"/>
            <a:ext cx="10300138"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DEFINITION – TYPE</a:t>
            </a:r>
          </a:p>
        </p:txBody>
      </p:sp>
      <p:sp>
        <p:nvSpPr>
          <p:cNvPr id="8" name="Rectangle 7"/>
          <p:cNvSpPr/>
          <p:nvPr/>
        </p:nvSpPr>
        <p:spPr>
          <a:xfrm>
            <a:off x="277969" y="1602891"/>
            <a:ext cx="5762222" cy="2019976"/>
          </a:xfrm>
          <a:prstGeom prst="rect">
            <a:avLst/>
          </a:prstGeom>
          <a:gradFill flip="none" rotWithShape="1">
            <a:gsLst>
              <a:gs pos="0">
                <a:srgbClr val="EEA86E">
                  <a:tint val="66000"/>
                  <a:satMod val="160000"/>
                </a:srgbClr>
              </a:gs>
              <a:gs pos="50000">
                <a:srgbClr val="EEA86E">
                  <a:tint val="44500"/>
                  <a:satMod val="160000"/>
                </a:srgbClr>
              </a:gs>
              <a:gs pos="100000">
                <a:srgbClr val="EEA86E">
                  <a:tint val="23500"/>
                  <a:satMod val="160000"/>
                </a:srgbClr>
              </a:gs>
            </a:gsLst>
            <a:lin ang="0" scaled="1"/>
            <a:tileRect/>
          </a:gra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1400" dirty="0">
                <a:solidFill>
                  <a:srgbClr val="002060"/>
                </a:solidFill>
              </a:rPr>
              <a:t>A (converted) oil tanker hull often serves as the foundation for a floating production, storage and offloading (FPSO) plant. It has hydrocarbon processing tools for separating and treating water and crude oil that are transported to it via flexible pipelines from subsea oil wells. </a:t>
            </a:r>
          </a:p>
          <a:p>
            <a:pPr marL="285750" indent="-285750" algn="just">
              <a:buFont typeface="Wingdings" panose="05000000000000000000" pitchFamily="2" charset="2"/>
              <a:buChar char="Ø"/>
            </a:pPr>
            <a:r>
              <a:rPr lang="en-US" sz="1400" dirty="0">
                <a:solidFill>
                  <a:srgbClr val="002060"/>
                </a:solidFill>
              </a:rPr>
              <a:t>Oil firms may now economically produce oil a little further in locations and deeper water due to the FPSO concept than they could have done with alternative equipment, such as stationary stacked structures. </a:t>
            </a:r>
          </a:p>
        </p:txBody>
      </p:sp>
      <p:sp>
        <p:nvSpPr>
          <p:cNvPr id="9" name="Rounded Rectangle 8"/>
          <p:cNvSpPr/>
          <p:nvPr/>
        </p:nvSpPr>
        <p:spPr>
          <a:xfrm>
            <a:off x="303728" y="945830"/>
            <a:ext cx="3570388" cy="591670"/>
          </a:xfrm>
          <a:prstGeom prst="roundRect">
            <a:avLst/>
          </a:prstGeom>
          <a:solidFill>
            <a:schemeClr val="accent6">
              <a:lumMod val="40000"/>
              <a:lumOff val="60000"/>
            </a:schemeClr>
          </a:soli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rgbClr val="002060"/>
                </a:solidFill>
              </a:rPr>
              <a:t>OIL</a:t>
            </a:r>
          </a:p>
        </p:txBody>
      </p:sp>
      <p:sp>
        <p:nvSpPr>
          <p:cNvPr id="13" name="Rectangle 12"/>
          <p:cNvSpPr/>
          <p:nvPr/>
        </p:nvSpPr>
        <p:spPr>
          <a:xfrm>
            <a:off x="8650930" y="3345868"/>
            <a:ext cx="1804964" cy="553998"/>
          </a:xfrm>
          <a:prstGeom prst="rect">
            <a:avLst/>
          </a:prstGeom>
        </p:spPr>
        <p:txBody>
          <a:bodyPr wrap="square">
            <a:spAutoFit/>
          </a:bodyPr>
          <a:lstStyle/>
          <a:p>
            <a:pPr algn="ctr"/>
            <a:r>
              <a:rPr lang="en-US" sz="1400" b="1" dirty="0">
                <a:solidFill>
                  <a:schemeClr val="tx2"/>
                </a:solidFill>
                <a:latin typeface="Arial" panose="020B0604020202020204" pitchFamily="34" charset="0"/>
                <a:ea typeface="Calibri" panose="020F0502020204030204" pitchFamily="34" charset="0"/>
                <a:cs typeface="Times New Roman" panose="02020603050405020304" pitchFamily="18" charset="0"/>
              </a:rPr>
              <a:t> </a:t>
            </a:r>
          </a:p>
          <a:p>
            <a:r>
              <a:rPr lang="en-US" sz="1600" b="1" dirty="0">
                <a:solidFill>
                  <a:schemeClr val="bg1"/>
                </a:solidFill>
                <a:latin typeface="Arial" panose="020B0604020202020204" pitchFamily="34" charset="0"/>
                <a:ea typeface="Calibri" panose="020F0502020204030204" pitchFamily="34" charset="0"/>
                <a:cs typeface="Times New Roman" panose="02020603050405020304" pitchFamily="18" charset="0"/>
              </a:rPr>
              <a:t>Definition</a:t>
            </a:r>
            <a:endParaRPr lang="en-US" sz="1600" dirty="0">
              <a:solidFill>
                <a:schemeClr val="bg1"/>
              </a:solidFill>
            </a:endParaRPr>
          </a:p>
        </p:txBody>
      </p:sp>
      <p:sp>
        <p:nvSpPr>
          <p:cNvPr id="2" name="Slide Number Placeholder 1">
            <a:extLst>
              <a:ext uri="{FF2B5EF4-FFF2-40B4-BE49-F238E27FC236}">
                <a16:creationId xmlns:a16="http://schemas.microsoft.com/office/drawing/2014/main" id="{CA411D82-9170-4786-915E-E68A7059047A}"/>
              </a:ext>
            </a:extLst>
          </p:cNvPr>
          <p:cNvSpPr>
            <a:spLocks noGrp="1"/>
          </p:cNvSpPr>
          <p:nvPr>
            <p:ph type="sldNum" sz="quarter" idx="4294967295"/>
          </p:nvPr>
        </p:nvSpPr>
        <p:spPr>
          <a:xfrm>
            <a:off x="9437558" y="64941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7E5ACA-CCAC-4BB5-A383-56800B1177FE}" type="slidenum">
              <a:rPr lang="en-IN" smtClean="0"/>
              <a:pPr/>
              <a:t>38</a:t>
            </a:fld>
            <a:endParaRPr lang="en-IN" dirty="0"/>
          </a:p>
        </p:txBody>
      </p:sp>
      <p:sp>
        <p:nvSpPr>
          <p:cNvPr id="14" name="Rectangle 13"/>
          <p:cNvSpPr/>
          <p:nvPr/>
        </p:nvSpPr>
        <p:spPr>
          <a:xfrm>
            <a:off x="381002" y="4434096"/>
            <a:ext cx="5763600" cy="1940945"/>
          </a:xfrm>
          <a:prstGeom prst="rect">
            <a:avLst/>
          </a:prstGeom>
          <a:gradFill flip="none" rotWithShape="1">
            <a:gsLst>
              <a:gs pos="0">
                <a:srgbClr val="EEA86E">
                  <a:tint val="66000"/>
                  <a:satMod val="160000"/>
                </a:srgbClr>
              </a:gs>
              <a:gs pos="50000">
                <a:srgbClr val="EEA86E">
                  <a:tint val="44500"/>
                  <a:satMod val="160000"/>
                </a:srgbClr>
              </a:gs>
              <a:gs pos="100000">
                <a:srgbClr val="EEA86E">
                  <a:tint val="23500"/>
                  <a:satMod val="160000"/>
                </a:srgbClr>
              </a:gs>
            </a:gsLst>
            <a:lin ang="0" scaled="1"/>
            <a:tileRect/>
          </a:gra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1400" dirty="0">
                <a:solidFill>
                  <a:srgbClr val="002060"/>
                </a:solidFill>
              </a:rPr>
              <a:t>LPG FPSO represents the building of an LPG processing plant installed on a floating structure.</a:t>
            </a:r>
          </a:p>
          <a:p>
            <a:pPr marL="285750" indent="-285750" algn="just">
              <a:buFont typeface="Wingdings" panose="05000000000000000000" pitchFamily="2" charset="2"/>
              <a:buChar char="Ø"/>
            </a:pPr>
            <a:r>
              <a:rPr lang="en-US" sz="1400" dirty="0">
                <a:solidFill>
                  <a:srgbClr val="002060"/>
                </a:solidFill>
              </a:rPr>
              <a:t>FPSO helps to eliminate routine gas flaring while collecting and injecting collected gas to increase oil and LPG production</a:t>
            </a:r>
          </a:p>
          <a:p>
            <a:pPr marL="285750" indent="-285750" algn="just">
              <a:buFont typeface="Wingdings" panose="05000000000000000000" pitchFamily="2" charset="2"/>
              <a:buChar char="Ø"/>
            </a:pPr>
            <a:r>
              <a:rPr lang="en-US" sz="1400" dirty="0">
                <a:solidFill>
                  <a:srgbClr val="002060"/>
                </a:solidFill>
              </a:rPr>
              <a:t>The </a:t>
            </a:r>
            <a:r>
              <a:rPr lang="en-US" sz="1400" dirty="0" err="1">
                <a:solidFill>
                  <a:srgbClr val="002060"/>
                </a:solidFill>
              </a:rPr>
              <a:t>Sanha</a:t>
            </a:r>
            <a:r>
              <a:rPr lang="en-US" sz="1400" dirty="0">
                <a:solidFill>
                  <a:srgbClr val="002060"/>
                </a:solidFill>
              </a:rPr>
              <a:t> LPG FPSO is the world's largest project in terms of LPG storage capacity and the first New Build LPG FPSO.</a:t>
            </a:r>
          </a:p>
        </p:txBody>
      </p:sp>
      <p:sp>
        <p:nvSpPr>
          <p:cNvPr id="15" name="Rounded Rectangle 14"/>
          <p:cNvSpPr/>
          <p:nvPr/>
        </p:nvSpPr>
        <p:spPr>
          <a:xfrm>
            <a:off x="381002" y="3777036"/>
            <a:ext cx="3570388" cy="591670"/>
          </a:xfrm>
          <a:prstGeom prst="roundRect">
            <a:avLst/>
          </a:prstGeom>
          <a:solidFill>
            <a:schemeClr val="accent6">
              <a:lumMod val="40000"/>
              <a:lumOff val="60000"/>
            </a:schemeClr>
          </a:soli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rgbClr val="002060"/>
                </a:solidFill>
              </a:rPr>
              <a:t>LPG</a:t>
            </a:r>
          </a:p>
        </p:txBody>
      </p:sp>
      <p:sp>
        <p:nvSpPr>
          <p:cNvPr id="10" name="Rectangle 9"/>
          <p:cNvSpPr/>
          <p:nvPr/>
        </p:nvSpPr>
        <p:spPr>
          <a:xfrm>
            <a:off x="6328951" y="1626501"/>
            <a:ext cx="5763600" cy="1996366"/>
          </a:xfrm>
          <a:prstGeom prst="rect">
            <a:avLst/>
          </a:prstGeom>
          <a:gradFill flip="none" rotWithShape="1">
            <a:gsLst>
              <a:gs pos="0">
                <a:srgbClr val="EEA86E">
                  <a:tint val="66000"/>
                  <a:satMod val="160000"/>
                </a:srgbClr>
              </a:gs>
              <a:gs pos="50000">
                <a:srgbClr val="EEA86E">
                  <a:tint val="44500"/>
                  <a:satMod val="160000"/>
                </a:srgbClr>
              </a:gs>
              <a:gs pos="100000">
                <a:srgbClr val="EEA86E">
                  <a:tint val="23500"/>
                  <a:satMod val="160000"/>
                </a:srgbClr>
              </a:gs>
            </a:gsLst>
            <a:lin ang="0" scaled="1"/>
            <a:tileRect/>
          </a:gra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1400" dirty="0">
                <a:solidFill>
                  <a:srgbClr val="002060"/>
                </a:solidFill>
              </a:rPr>
              <a:t>The idea of floating LNG (</a:t>
            </a:r>
            <a:r>
              <a:rPr lang="en-US" sz="1400" dirty="0" err="1">
                <a:solidFill>
                  <a:srgbClr val="002060"/>
                </a:solidFill>
              </a:rPr>
              <a:t>FLNG</a:t>
            </a:r>
            <a:r>
              <a:rPr lang="en-US" sz="1400" dirty="0">
                <a:solidFill>
                  <a:srgbClr val="002060"/>
                </a:solidFill>
              </a:rPr>
              <a:t>) has always been appealing for several reasons, including its ability to be located far offshore without the need for a jetty or product pipeline, its potential to be redeployed to another large gas field and its reduced impact on native populations, flora and fauna when compared to LNG plants on land. </a:t>
            </a:r>
          </a:p>
          <a:p>
            <a:pPr marL="285750" indent="-285750" algn="just">
              <a:buFont typeface="Wingdings" panose="05000000000000000000" pitchFamily="2" charset="2"/>
              <a:buChar char="Ø"/>
            </a:pPr>
            <a:r>
              <a:rPr lang="en-US" sz="1400" dirty="0">
                <a:solidFill>
                  <a:srgbClr val="002060"/>
                </a:solidFill>
              </a:rPr>
              <a:t>Gas field developers have the confidence to build </a:t>
            </a:r>
            <a:r>
              <a:rPr lang="en-US" sz="1400" dirty="0" err="1">
                <a:solidFill>
                  <a:srgbClr val="002060"/>
                </a:solidFill>
              </a:rPr>
              <a:t>FLNG</a:t>
            </a:r>
            <a:r>
              <a:rPr lang="en-US" sz="1400" dirty="0">
                <a:solidFill>
                  <a:srgbClr val="002060"/>
                </a:solidFill>
              </a:rPr>
              <a:t> vessels due to several decades of successful track records with the development of LNG onshore plants and Floating Production Storage and Offloading (FPSO).</a:t>
            </a:r>
          </a:p>
        </p:txBody>
      </p:sp>
      <p:sp>
        <p:nvSpPr>
          <p:cNvPr id="11" name="Rounded Rectangle 10"/>
          <p:cNvSpPr/>
          <p:nvPr/>
        </p:nvSpPr>
        <p:spPr>
          <a:xfrm>
            <a:off x="6303194" y="969440"/>
            <a:ext cx="3570388" cy="591670"/>
          </a:xfrm>
          <a:prstGeom prst="roundRect">
            <a:avLst/>
          </a:prstGeom>
          <a:solidFill>
            <a:schemeClr val="accent6">
              <a:lumMod val="40000"/>
              <a:lumOff val="60000"/>
            </a:schemeClr>
          </a:soli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rgbClr val="002060"/>
                </a:solidFill>
              </a:rPr>
              <a:t>LNG</a:t>
            </a:r>
          </a:p>
        </p:txBody>
      </p:sp>
      <p:sp>
        <p:nvSpPr>
          <p:cNvPr id="12" name="Rectangle 11"/>
          <p:cNvSpPr/>
          <p:nvPr/>
        </p:nvSpPr>
        <p:spPr>
          <a:xfrm>
            <a:off x="6326803" y="4431975"/>
            <a:ext cx="5763600" cy="1943066"/>
          </a:xfrm>
          <a:prstGeom prst="rect">
            <a:avLst/>
          </a:prstGeom>
          <a:gradFill flip="none" rotWithShape="1">
            <a:gsLst>
              <a:gs pos="0">
                <a:srgbClr val="EEA86E">
                  <a:tint val="66000"/>
                  <a:satMod val="160000"/>
                </a:srgbClr>
              </a:gs>
              <a:gs pos="50000">
                <a:srgbClr val="EEA86E">
                  <a:tint val="44500"/>
                  <a:satMod val="160000"/>
                </a:srgbClr>
              </a:gs>
              <a:gs pos="100000">
                <a:srgbClr val="EEA86E">
                  <a:tint val="23500"/>
                  <a:satMod val="160000"/>
                </a:srgbClr>
              </a:gs>
            </a:gsLst>
            <a:lin ang="0" scaled="1"/>
            <a:tileRect/>
          </a:gra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1400" dirty="0">
                <a:solidFill>
                  <a:srgbClr val="002060"/>
                </a:solidFill>
              </a:rPr>
              <a:t>The other segments of the market cover other types of natural gas processing. FPSOs have the potential to store processed gas and offload it to shuttle tankers for transportation to refineries.</a:t>
            </a:r>
          </a:p>
          <a:p>
            <a:pPr marL="285750" indent="-285750" algn="just">
              <a:buFont typeface="Wingdings" panose="05000000000000000000" pitchFamily="2" charset="2"/>
              <a:buChar char="Ø"/>
            </a:pPr>
            <a:r>
              <a:rPr lang="en-US" sz="1400" dirty="0">
                <a:solidFill>
                  <a:srgbClr val="002060"/>
                </a:solidFill>
              </a:rPr>
              <a:t>The FPSO gas components include gas dehydration, gas compression, water injection and gas and water and oil separator. </a:t>
            </a:r>
          </a:p>
        </p:txBody>
      </p:sp>
      <p:sp>
        <p:nvSpPr>
          <p:cNvPr id="16" name="Rounded Rectangle 15"/>
          <p:cNvSpPr/>
          <p:nvPr/>
        </p:nvSpPr>
        <p:spPr>
          <a:xfrm>
            <a:off x="6316073" y="3800646"/>
            <a:ext cx="3570388" cy="591670"/>
          </a:xfrm>
          <a:prstGeom prst="roundRect">
            <a:avLst/>
          </a:prstGeom>
          <a:solidFill>
            <a:schemeClr val="accent6">
              <a:lumMod val="40000"/>
              <a:lumOff val="60000"/>
            </a:schemeClr>
          </a:solidFill>
          <a:ln w="19050">
            <a:noFill/>
            <a:prstDash val="solid"/>
          </a:ln>
          <a:effectLst>
            <a:outerShdw blurRad="50800" dist="114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rgbClr val="002060"/>
                </a:solidFill>
              </a:rPr>
              <a:t>OTHERS</a:t>
            </a:r>
          </a:p>
        </p:txBody>
      </p:sp>
    </p:spTree>
    <p:extLst>
      <p:ext uri="{BB962C8B-B14F-4D97-AF65-F5344CB8AC3E}">
        <p14:creationId xmlns:p14="http://schemas.microsoft.com/office/powerpoint/2010/main" val="130077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3</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677108"/>
          </a:xfrm>
          <a:prstGeom prst="rect">
            <a:avLst/>
          </a:prstGeom>
          <a:noFill/>
        </p:spPr>
        <p:txBody>
          <a:bodyPr wrap="square" lIns="0" tIns="0" rIns="0" bIns="0" rtlCol="0">
            <a:spAutoFit/>
          </a:bodyPr>
          <a:lstStyle/>
          <a:p>
            <a:pPr algn="ctr"/>
            <a:r>
              <a:rPr lang="en-US" sz="4400" b="1" dirty="0">
                <a:solidFill>
                  <a:schemeClr val="bg1"/>
                </a:solidFill>
                <a:latin typeface="+mj-lt"/>
              </a:rPr>
              <a:t>EXECUTIVE SUMMARY</a:t>
            </a:r>
          </a:p>
        </p:txBody>
      </p:sp>
      <p:sp>
        <p:nvSpPr>
          <p:cNvPr id="9" name="TextBox 8">
            <a:extLst>
              <a:ext uri="{FF2B5EF4-FFF2-40B4-BE49-F238E27FC236}">
                <a16:creationId xmlns:a16="http://schemas.microsoft.com/office/drawing/2014/main" id="{3A7BAC17-2397-7D42-975A-D1B195D6F6C3}"/>
              </a:ext>
            </a:extLst>
          </p:cNvPr>
          <p:cNvSpPr txBox="1"/>
          <p:nvPr/>
        </p:nvSpPr>
        <p:spPr>
          <a:xfrm>
            <a:off x="7076748" y="2228769"/>
            <a:ext cx="4841984" cy="1846659"/>
          </a:xfrm>
          <a:prstGeom prst="rect">
            <a:avLst/>
          </a:prstGeom>
          <a:noFill/>
        </p:spPr>
        <p:txBody>
          <a:bodyPr wrap="square" lIns="0" tIns="0" rIns="0" bIns="0" rtlCol="0">
            <a:spAutoFit/>
          </a:bodyPr>
          <a:lstStyle/>
          <a:p>
            <a:pPr marL="342900" indent="-342900">
              <a:buFont typeface="Arial" pitchFamily="34" charset="0"/>
              <a:buChar char="•"/>
            </a:pPr>
            <a:r>
              <a:rPr lang="en-US" sz="2400" dirty="0">
                <a:solidFill>
                  <a:schemeClr val="bg1"/>
                </a:solidFill>
              </a:rPr>
              <a:t>Market Snippet by Type</a:t>
            </a:r>
          </a:p>
          <a:p>
            <a:pPr marL="342900" indent="-342900">
              <a:buFont typeface="Arial" pitchFamily="34" charset="0"/>
              <a:buChar char="•"/>
            </a:pPr>
            <a:r>
              <a:rPr lang="en-US" sz="2400" dirty="0">
                <a:solidFill>
                  <a:schemeClr val="bg1"/>
                </a:solidFill>
              </a:rPr>
              <a:t>Market Snippet by Carrier Type</a:t>
            </a:r>
          </a:p>
          <a:p>
            <a:pPr marL="342900" indent="-342900">
              <a:buFont typeface="Arial" pitchFamily="34" charset="0"/>
              <a:buChar char="•"/>
            </a:pPr>
            <a:r>
              <a:rPr lang="en-US" sz="2400" dirty="0">
                <a:solidFill>
                  <a:schemeClr val="bg1"/>
                </a:solidFill>
              </a:rPr>
              <a:t>Market Snippet by Depth</a:t>
            </a:r>
          </a:p>
          <a:p>
            <a:pPr marL="342900" indent="-342900">
              <a:buFont typeface="Arial" pitchFamily="34" charset="0"/>
              <a:buChar char="•"/>
            </a:pPr>
            <a:r>
              <a:rPr lang="en-US" sz="2400" dirty="0">
                <a:solidFill>
                  <a:schemeClr val="bg1"/>
                </a:solidFill>
              </a:rPr>
              <a:t>Market Snippet by Hull Type</a:t>
            </a:r>
          </a:p>
          <a:p>
            <a:pPr marL="342900" indent="-342900">
              <a:buFont typeface="Arial" pitchFamily="34" charset="0"/>
              <a:buChar char="•"/>
            </a:pPr>
            <a:r>
              <a:rPr lang="en-US" sz="2400" dirty="0">
                <a:solidFill>
                  <a:schemeClr val="bg1"/>
                </a:solidFill>
              </a:rPr>
              <a:t>Market Snippet by Region</a:t>
            </a:r>
            <a:endParaRPr lang="en-IN" sz="2400" dirty="0">
              <a:solidFill>
                <a:schemeClr val="bg1"/>
              </a:solidFill>
            </a:endParaRPr>
          </a:p>
        </p:txBody>
      </p:sp>
    </p:spTree>
    <p:extLst>
      <p:ext uri="{BB962C8B-B14F-4D97-AF65-F5344CB8AC3E}">
        <p14:creationId xmlns:p14="http://schemas.microsoft.com/office/powerpoint/2010/main" val="305143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2"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417686449"/>
              </p:ext>
            </p:extLst>
          </p:nvPr>
        </p:nvGraphicFramePr>
        <p:xfrm>
          <a:off x="325821" y="987972"/>
          <a:ext cx="11457496" cy="195282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b="1" dirty="0">
                          <a:solidFill>
                            <a:schemeClr val="bg1"/>
                          </a:solidFill>
                        </a:rPr>
                        <a:t>Section 5</a:t>
                      </a: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3475755869"/>
                  </a:ext>
                </a:extLst>
              </a:tr>
              <a:tr h="320566">
                <a:tc>
                  <a:txBody>
                    <a:bodyPr/>
                    <a:lstStyle/>
                    <a:p>
                      <a:pPr algn="l">
                        <a:lnSpc>
                          <a:spcPct val="100000"/>
                        </a:lnSpc>
                      </a:pPr>
                      <a:r>
                        <a:rPr lang="en-US" sz="1600" b="1" dirty="0">
                          <a:solidFill>
                            <a:srgbClr val="002060"/>
                          </a:solidFill>
                        </a:rPr>
                        <a:t>Global Floating Production Storage and Offloading (FPSO) Market – Industry Factors</a:t>
                      </a:r>
                    </a:p>
                  </a:txBody>
                  <a:tcPr>
                    <a:noFill/>
                  </a:tcPr>
                </a:tc>
                <a:tc>
                  <a:txBody>
                    <a:bodyPr/>
                    <a:lstStyle/>
                    <a:p>
                      <a:pPr algn="ctr">
                        <a:lnSpc>
                          <a:spcPct val="100000"/>
                        </a:lnSpc>
                      </a:pPr>
                      <a:endParaRPr lang="en-US" sz="1400" b="0" dirty="0">
                        <a:solidFill>
                          <a:schemeClr val="bg1"/>
                        </a:solidFill>
                      </a:endParaRPr>
                    </a:p>
                  </a:txBody>
                  <a:tcPr anchor="ctr">
                    <a:noFill/>
                  </a:tcPr>
                </a:tc>
                <a:extLst>
                  <a:ext uri="{0D108BD9-81ED-4DB2-BD59-A6C34878D82A}">
                    <a16:rowId xmlns:a16="http://schemas.microsoft.com/office/drawing/2014/main" val="3441383446"/>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Porter’s Five Force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41515629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Regulatory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75150752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Supply Chain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576628187"/>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Pricing Analysis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642559414"/>
                  </a:ext>
                </a:extLst>
              </a:tr>
            </a:tbl>
          </a:graphicData>
        </a:graphic>
      </p:graphicFrame>
      <p:grpSp>
        <p:nvGrpSpPr>
          <p:cNvPr id="41" name="Group 40">
            <a:extLst>
              <a:ext uri="{FF2B5EF4-FFF2-40B4-BE49-F238E27FC236}">
                <a16:creationId xmlns:a16="http://schemas.microsoft.com/office/drawing/2014/main" id="{04A28191-773C-400E-B303-304409F15B48}"/>
              </a:ext>
            </a:extLst>
          </p:cNvPr>
          <p:cNvGrpSpPr/>
          <p:nvPr/>
        </p:nvGrpSpPr>
        <p:grpSpPr>
          <a:xfrm>
            <a:off x="10645005" y="1730010"/>
            <a:ext cx="947907" cy="180383"/>
            <a:chOff x="8784672" y="5474183"/>
            <a:chExt cx="1031232" cy="201548"/>
          </a:xfrm>
        </p:grpSpPr>
        <p:sp>
          <p:nvSpPr>
            <p:cNvPr id="42" name="Rounded Rectangle 8">
              <a:extLst>
                <a:ext uri="{FF2B5EF4-FFF2-40B4-BE49-F238E27FC236}">
                  <a16:creationId xmlns:a16="http://schemas.microsoft.com/office/drawing/2014/main" id="{AF06142E-6C51-410D-BB8D-66FF96DD3E4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9">
              <a:extLst>
                <a:ext uri="{FF2B5EF4-FFF2-40B4-BE49-F238E27FC236}">
                  <a16:creationId xmlns:a16="http://schemas.microsoft.com/office/drawing/2014/main" id="{0E479BC9-F0E1-42F6-94A8-FE494D91891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0">
              <a:extLst>
                <a:ext uri="{FF2B5EF4-FFF2-40B4-BE49-F238E27FC236}">
                  <a16:creationId xmlns:a16="http://schemas.microsoft.com/office/drawing/2014/main" id="{E39FAD0F-EACD-47C5-9634-E91F75D354A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54B3AA5C-B1F0-46E5-AAA5-60BA45E7088E}"/>
              </a:ext>
            </a:extLst>
          </p:cNvPr>
          <p:cNvGrpSpPr/>
          <p:nvPr/>
        </p:nvGrpSpPr>
        <p:grpSpPr>
          <a:xfrm>
            <a:off x="10645005" y="2045201"/>
            <a:ext cx="947907" cy="180383"/>
            <a:chOff x="8784672" y="5474183"/>
            <a:chExt cx="1031232" cy="201548"/>
          </a:xfrm>
        </p:grpSpPr>
        <p:sp>
          <p:nvSpPr>
            <p:cNvPr id="46" name="Rounded Rectangle 12">
              <a:extLst>
                <a:ext uri="{FF2B5EF4-FFF2-40B4-BE49-F238E27FC236}">
                  <a16:creationId xmlns:a16="http://schemas.microsoft.com/office/drawing/2014/main" id="{D8DEECA5-CDF4-4774-9373-26851064517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13">
              <a:extLst>
                <a:ext uri="{FF2B5EF4-FFF2-40B4-BE49-F238E27FC236}">
                  <a16:creationId xmlns:a16="http://schemas.microsoft.com/office/drawing/2014/main" id="{8EECEFDF-34D9-4A4D-BC66-BA2616335A71}"/>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14">
              <a:extLst>
                <a:ext uri="{FF2B5EF4-FFF2-40B4-BE49-F238E27FC236}">
                  <a16:creationId xmlns:a16="http://schemas.microsoft.com/office/drawing/2014/main" id="{12A6F1D9-A266-49BA-8533-C85829F61F2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7FF7C7FD-74DF-449E-8D79-8AD7054792C0}"/>
              </a:ext>
            </a:extLst>
          </p:cNvPr>
          <p:cNvGrpSpPr/>
          <p:nvPr/>
        </p:nvGrpSpPr>
        <p:grpSpPr>
          <a:xfrm>
            <a:off x="10645005" y="2371269"/>
            <a:ext cx="947907" cy="180383"/>
            <a:chOff x="8784672" y="5474183"/>
            <a:chExt cx="1031232" cy="201548"/>
          </a:xfrm>
        </p:grpSpPr>
        <p:sp>
          <p:nvSpPr>
            <p:cNvPr id="62" name="Rounded Rectangle 32">
              <a:extLst>
                <a:ext uri="{FF2B5EF4-FFF2-40B4-BE49-F238E27FC236}">
                  <a16:creationId xmlns:a16="http://schemas.microsoft.com/office/drawing/2014/main" id="{49308895-0748-4EBD-8EAF-C9EC652CE7C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33">
              <a:extLst>
                <a:ext uri="{FF2B5EF4-FFF2-40B4-BE49-F238E27FC236}">
                  <a16:creationId xmlns:a16="http://schemas.microsoft.com/office/drawing/2014/main" id="{F5AD2D44-A540-4868-952F-7893148D430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35">
              <a:extLst>
                <a:ext uri="{FF2B5EF4-FFF2-40B4-BE49-F238E27FC236}">
                  <a16:creationId xmlns:a16="http://schemas.microsoft.com/office/drawing/2014/main" id="{15D502DB-1151-445C-9BC1-7D623839B99E}"/>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266EFADF-C9D1-4070-8E9E-AC8B23805308}"/>
              </a:ext>
            </a:extLst>
          </p:cNvPr>
          <p:cNvGrpSpPr/>
          <p:nvPr/>
        </p:nvGrpSpPr>
        <p:grpSpPr>
          <a:xfrm>
            <a:off x="10645005" y="2704022"/>
            <a:ext cx="947907" cy="180383"/>
            <a:chOff x="8784672" y="5474183"/>
            <a:chExt cx="1031232" cy="201548"/>
          </a:xfrm>
        </p:grpSpPr>
        <p:sp>
          <p:nvSpPr>
            <p:cNvPr id="94" name="Rounded Rectangle 53">
              <a:extLst>
                <a:ext uri="{FF2B5EF4-FFF2-40B4-BE49-F238E27FC236}">
                  <a16:creationId xmlns:a16="http://schemas.microsoft.com/office/drawing/2014/main" id="{EE7792E2-12D9-4F4B-918D-3EDC544E6F8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54">
              <a:extLst>
                <a:ext uri="{FF2B5EF4-FFF2-40B4-BE49-F238E27FC236}">
                  <a16:creationId xmlns:a16="http://schemas.microsoft.com/office/drawing/2014/main" id="{F6C24DBB-0451-4B7B-BE80-5C3CA9064D4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55">
              <a:extLst>
                <a:ext uri="{FF2B5EF4-FFF2-40B4-BE49-F238E27FC236}">
                  <a16:creationId xmlns:a16="http://schemas.microsoft.com/office/drawing/2014/main" id="{ABE5139C-7D0E-48EB-BA31-EF7658ED6341}"/>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5161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4" name="Rectangle 3">
            <a:extLst>
              <a:ext uri="{FF2B5EF4-FFF2-40B4-BE49-F238E27FC236}">
                <a16:creationId xmlns:a16="http://schemas.microsoft.com/office/drawing/2014/main" id="{8945E4F3-5C05-5A43-BB9F-6DB2643B5594}"/>
              </a:ext>
            </a:extLst>
          </p:cNvPr>
          <p:cNvSpPr/>
          <p:nvPr/>
        </p:nvSpPr>
        <p:spPr>
          <a:xfrm>
            <a:off x="131379" y="924925"/>
            <a:ext cx="11976538" cy="5544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1FD7CC0-6F43-2247-80E8-4F7253C95683}"/>
              </a:ext>
            </a:extLst>
          </p:cNvPr>
          <p:cNvSpPr/>
          <p:nvPr/>
        </p:nvSpPr>
        <p:spPr>
          <a:xfrm>
            <a:off x="218089" y="1035285"/>
            <a:ext cx="11711573" cy="1768363"/>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D63964C1-DF22-344D-8C51-6FEE3F757738}"/>
              </a:ext>
            </a:extLst>
          </p:cNvPr>
          <p:cNvSpPr/>
          <p:nvPr/>
        </p:nvSpPr>
        <p:spPr>
          <a:xfrm>
            <a:off x="218088" y="2854862"/>
            <a:ext cx="11711573" cy="1981200"/>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FF8856D8-3EB2-F849-B4EC-B78DE811C7FB}"/>
              </a:ext>
            </a:extLst>
          </p:cNvPr>
          <p:cNvSpPr/>
          <p:nvPr/>
        </p:nvSpPr>
        <p:spPr>
          <a:xfrm>
            <a:off x="218088" y="4897712"/>
            <a:ext cx="11711574" cy="1476000"/>
          </a:xfrm>
          <a:prstGeom prst="round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8375ABB-F678-0443-A06F-7C208EBA4E06}"/>
              </a:ext>
            </a:extLst>
          </p:cNvPr>
          <p:cNvPicPr>
            <a:picLocks noChangeAspect="1"/>
          </p:cNvPicPr>
          <p:nvPr/>
        </p:nvPicPr>
        <p:blipFill>
          <a:blip r:embed="rId2">
            <a:biLevel thresh="75000"/>
          </a:blip>
          <a:stretch>
            <a:fillRect/>
          </a:stretch>
        </p:blipFill>
        <p:spPr>
          <a:xfrm>
            <a:off x="218089" y="1192937"/>
            <a:ext cx="1610711" cy="1610711"/>
          </a:xfrm>
          <a:prstGeom prst="rect">
            <a:avLst/>
          </a:prstGeom>
        </p:spPr>
      </p:pic>
      <p:sp>
        <p:nvSpPr>
          <p:cNvPr id="9" name="Rectangle 8">
            <a:extLst>
              <a:ext uri="{FF2B5EF4-FFF2-40B4-BE49-F238E27FC236}">
                <a16:creationId xmlns:a16="http://schemas.microsoft.com/office/drawing/2014/main" id="{8D12799C-DC6C-CB45-AF36-25404D124E16}"/>
              </a:ext>
            </a:extLst>
          </p:cNvPr>
          <p:cNvSpPr/>
          <p:nvPr/>
        </p:nvSpPr>
        <p:spPr>
          <a:xfrm>
            <a:off x="1706956" y="1336572"/>
            <a:ext cx="3373872" cy="1323439"/>
          </a:xfrm>
          <a:prstGeom prst="rect">
            <a:avLst/>
          </a:prstGeom>
        </p:spPr>
        <p:txBody>
          <a:bodyPr wrap="none">
            <a:spAutoFit/>
          </a:bodyPr>
          <a:lstStyle/>
          <a:p>
            <a:r>
              <a:rPr lang="en-US" sz="1600" b="1" dirty="0"/>
              <a:t>Market Value (US$ Million), 2022 : XX</a:t>
            </a:r>
          </a:p>
          <a:p>
            <a:endParaRPr lang="en-US" sz="1600" b="1" dirty="0"/>
          </a:p>
          <a:p>
            <a:r>
              <a:rPr lang="en-US" sz="1600" b="1" dirty="0"/>
              <a:t>CAGR: 2023-2030: XX%</a:t>
            </a:r>
          </a:p>
          <a:p>
            <a:endParaRPr lang="en-US" sz="1600" b="1" dirty="0"/>
          </a:p>
          <a:p>
            <a:r>
              <a:rPr lang="en-US" sz="1600" b="1" dirty="0"/>
              <a:t>Market Value (US$ Million), 2030 : XX</a:t>
            </a:r>
          </a:p>
        </p:txBody>
      </p:sp>
      <p:pic>
        <p:nvPicPr>
          <p:cNvPr id="10" name="Picture 9">
            <a:extLst>
              <a:ext uri="{FF2B5EF4-FFF2-40B4-BE49-F238E27FC236}">
                <a16:creationId xmlns:a16="http://schemas.microsoft.com/office/drawing/2014/main" id="{1AA7DD55-BF4D-B140-931C-0E2AF9A774F3}"/>
              </a:ext>
            </a:extLst>
          </p:cNvPr>
          <p:cNvPicPr>
            <a:picLocks noChangeAspect="1"/>
          </p:cNvPicPr>
          <p:nvPr/>
        </p:nvPicPr>
        <p:blipFill>
          <a:blip r:embed="rId3">
            <a:biLevel thresh="50000"/>
            <a:alphaModFix amt="85000"/>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218089" y="2915921"/>
            <a:ext cx="1610711" cy="1812050"/>
          </a:xfrm>
          <a:prstGeom prst="rect">
            <a:avLst/>
          </a:prstGeom>
        </p:spPr>
      </p:pic>
      <p:sp>
        <p:nvSpPr>
          <p:cNvPr id="11" name="Rounded Rectangle 10">
            <a:extLst>
              <a:ext uri="{FF2B5EF4-FFF2-40B4-BE49-F238E27FC236}">
                <a16:creationId xmlns:a16="http://schemas.microsoft.com/office/drawing/2014/main" id="{0D9BC953-0F82-194B-8268-5BC5F4285ABD}"/>
              </a:ext>
            </a:extLst>
          </p:cNvPr>
          <p:cNvSpPr/>
          <p:nvPr/>
        </p:nvSpPr>
        <p:spPr>
          <a:xfrm>
            <a:off x="1907716" y="2899059"/>
            <a:ext cx="1946453" cy="324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By Type</a:t>
            </a:r>
          </a:p>
        </p:txBody>
      </p:sp>
      <p:sp>
        <p:nvSpPr>
          <p:cNvPr id="14" name="Rounded Rectangle 13">
            <a:extLst>
              <a:ext uri="{FF2B5EF4-FFF2-40B4-BE49-F238E27FC236}">
                <a16:creationId xmlns:a16="http://schemas.microsoft.com/office/drawing/2014/main" id="{15259C1C-DA5B-A942-9633-8BD12BAE147A}"/>
              </a:ext>
            </a:extLst>
          </p:cNvPr>
          <p:cNvSpPr/>
          <p:nvPr/>
        </p:nvSpPr>
        <p:spPr>
          <a:xfrm>
            <a:off x="1906568" y="4471032"/>
            <a:ext cx="1947600" cy="3240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Region</a:t>
            </a:r>
          </a:p>
        </p:txBody>
      </p:sp>
      <p:cxnSp>
        <p:nvCxnSpPr>
          <p:cNvPr id="19" name="Straight Arrow Connector 18">
            <a:extLst>
              <a:ext uri="{FF2B5EF4-FFF2-40B4-BE49-F238E27FC236}">
                <a16:creationId xmlns:a16="http://schemas.microsoft.com/office/drawing/2014/main" id="{7477305D-D35E-0C49-AA17-FDC8BB0FADBE}"/>
              </a:ext>
            </a:extLst>
          </p:cNvPr>
          <p:cNvCxnSpPr>
            <a:cxnSpLocks/>
          </p:cNvCxnSpPr>
          <p:nvPr/>
        </p:nvCxnSpPr>
        <p:spPr>
          <a:xfrm flipV="1">
            <a:off x="5972503" y="1035285"/>
            <a:ext cx="0" cy="17683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29AAFFB-1531-634A-947E-A604B1702DBE}"/>
              </a:ext>
            </a:extLst>
          </p:cNvPr>
          <p:cNvSpPr/>
          <p:nvPr/>
        </p:nvSpPr>
        <p:spPr>
          <a:xfrm>
            <a:off x="6205580" y="1192937"/>
            <a:ext cx="1883391" cy="30025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Drivers</a:t>
            </a:r>
          </a:p>
        </p:txBody>
      </p:sp>
      <p:sp>
        <p:nvSpPr>
          <p:cNvPr id="21" name="Rounded Rectangle 20">
            <a:extLst>
              <a:ext uri="{FF2B5EF4-FFF2-40B4-BE49-F238E27FC236}">
                <a16:creationId xmlns:a16="http://schemas.microsoft.com/office/drawing/2014/main" id="{4DBD9449-6EBF-D549-8DF7-A938D65B9E2B}"/>
              </a:ext>
            </a:extLst>
          </p:cNvPr>
          <p:cNvSpPr/>
          <p:nvPr/>
        </p:nvSpPr>
        <p:spPr>
          <a:xfrm>
            <a:off x="9187887" y="1192937"/>
            <a:ext cx="1883391" cy="3002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Restraints</a:t>
            </a:r>
          </a:p>
        </p:txBody>
      </p:sp>
      <p:sp>
        <p:nvSpPr>
          <p:cNvPr id="22" name="TextBox 21">
            <a:extLst>
              <a:ext uri="{FF2B5EF4-FFF2-40B4-BE49-F238E27FC236}">
                <a16:creationId xmlns:a16="http://schemas.microsoft.com/office/drawing/2014/main" id="{D1140FD8-EA20-714B-8FF2-1F137F72F642}"/>
              </a:ext>
            </a:extLst>
          </p:cNvPr>
          <p:cNvSpPr txBox="1"/>
          <p:nvPr/>
        </p:nvSpPr>
        <p:spPr>
          <a:xfrm>
            <a:off x="6205581" y="1526185"/>
            <a:ext cx="2872726"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latin typeface="Calibri" charset="0"/>
                <a:ea typeface="Calibri" charset="0"/>
                <a:cs typeface="Calibri" charset="0"/>
              </a:rPr>
              <a:t>Rise in offshore activities in deep water areas</a:t>
            </a:r>
          </a:p>
          <a:p>
            <a:pPr marL="285750" indent="-285750" algn="just">
              <a:buFont typeface="Arial" panose="020B0604020202020204" pitchFamily="34" charset="0"/>
              <a:buChar char="•"/>
            </a:pPr>
            <a:r>
              <a:rPr lang="en-US" sz="1200" dirty="0">
                <a:latin typeface="Calibri" charset="0"/>
                <a:ea typeface="Calibri" charset="0"/>
                <a:cs typeface="Calibri" charset="0"/>
              </a:rPr>
              <a:t>Flexibility of the system</a:t>
            </a:r>
          </a:p>
          <a:p>
            <a:pPr marL="285750" indent="-285750" algn="just">
              <a:buFont typeface="Arial" panose="020B0604020202020204" pitchFamily="34" charset="0"/>
              <a:buChar char="•"/>
            </a:pPr>
            <a:r>
              <a:rPr lang="en-US" sz="1200" dirty="0">
                <a:latin typeface="Calibri" charset="0"/>
                <a:ea typeface="Calibri" charset="0"/>
                <a:cs typeface="Calibri" charset="0"/>
              </a:rPr>
              <a:t>XX</a:t>
            </a:r>
          </a:p>
          <a:p>
            <a:pPr algn="just"/>
            <a:endParaRPr lang="en-US" sz="1200" dirty="0">
              <a:latin typeface="Calibri" charset="0"/>
              <a:ea typeface="Calibri" charset="0"/>
              <a:cs typeface="Calibri" charset="0"/>
            </a:endParaRPr>
          </a:p>
        </p:txBody>
      </p:sp>
      <p:sp>
        <p:nvSpPr>
          <p:cNvPr id="24" name="TextBox 23">
            <a:extLst>
              <a:ext uri="{FF2B5EF4-FFF2-40B4-BE49-F238E27FC236}">
                <a16:creationId xmlns:a16="http://schemas.microsoft.com/office/drawing/2014/main" id="{5B0377AC-B4FF-D844-A610-0096B4C5F2BA}"/>
              </a:ext>
            </a:extLst>
          </p:cNvPr>
          <p:cNvSpPr txBox="1"/>
          <p:nvPr/>
        </p:nvSpPr>
        <p:spPr>
          <a:xfrm>
            <a:off x="9187887" y="1603546"/>
            <a:ext cx="2741774" cy="1200329"/>
          </a:xfrm>
          <a:prstGeom prst="rect">
            <a:avLst/>
          </a:prstGeom>
          <a:noFill/>
        </p:spPr>
        <p:txBody>
          <a:bodyPr wrap="square" rtlCol="0">
            <a:spAutoFit/>
          </a:bodyPr>
          <a:lstStyle/>
          <a:p>
            <a:pPr marL="285750" lvl="0" indent="-285750" algn="just">
              <a:buFont typeface="Arial" panose="020B0604020202020204" pitchFamily="34" charset="0"/>
              <a:buChar char="•"/>
            </a:pPr>
            <a:r>
              <a:rPr lang="en-US" sz="1200" dirty="0">
                <a:latin typeface="Calibri" charset="0"/>
                <a:ea typeface="Calibri" charset="0"/>
                <a:cs typeface="Calibri" charset="0"/>
              </a:rPr>
              <a:t>Severe budget constraints and limited FPSO service to the current production platforms</a:t>
            </a:r>
          </a:p>
          <a:p>
            <a:pPr marL="285750" lvl="0" indent="-285750" algn="just">
              <a:buFont typeface="Arial" panose="020B0604020202020204" pitchFamily="34" charset="0"/>
              <a:buChar char="•"/>
            </a:pPr>
            <a:endParaRPr lang="en-US" sz="1200" dirty="0">
              <a:latin typeface="Calibri" charset="0"/>
              <a:ea typeface="Calibri" charset="0"/>
              <a:cs typeface="Calibri" charset="0"/>
            </a:endParaRPr>
          </a:p>
          <a:p>
            <a:pPr marL="285750" lvl="0" indent="-285750" algn="just">
              <a:buFont typeface="Arial" panose="020B0604020202020204" pitchFamily="34" charset="0"/>
              <a:buChar char="•"/>
            </a:pPr>
            <a:r>
              <a:rPr lang="en-US" sz="1200" dirty="0">
                <a:latin typeface="Calibri" charset="0"/>
                <a:ea typeface="Calibri" charset="0"/>
                <a:cs typeface="Calibri" charset="0"/>
              </a:rPr>
              <a:t>XX</a:t>
            </a:r>
          </a:p>
          <a:p>
            <a:pPr lvl="0" algn="just"/>
            <a:endParaRPr lang="en-US" sz="1200" dirty="0">
              <a:latin typeface="Calibri" charset="0"/>
              <a:ea typeface="Calibri" charset="0"/>
              <a:cs typeface="Calibri" charset="0"/>
            </a:endParaRPr>
          </a:p>
        </p:txBody>
      </p:sp>
      <p:sp>
        <p:nvSpPr>
          <p:cNvPr id="25" name="Oval 24">
            <a:extLst>
              <a:ext uri="{FF2B5EF4-FFF2-40B4-BE49-F238E27FC236}">
                <a16:creationId xmlns:a16="http://schemas.microsoft.com/office/drawing/2014/main" id="{9C87890D-7D78-7045-9C93-7ADC8CEF9615}"/>
              </a:ext>
            </a:extLst>
          </p:cNvPr>
          <p:cNvSpPr/>
          <p:nvPr/>
        </p:nvSpPr>
        <p:spPr>
          <a:xfrm>
            <a:off x="9078307" y="5030294"/>
            <a:ext cx="2214818" cy="108992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B1996326-7297-4D44-ABDC-27AF9FA1EA43}"/>
              </a:ext>
            </a:extLst>
          </p:cNvPr>
          <p:cNvSpPr txBox="1"/>
          <p:nvPr/>
        </p:nvSpPr>
        <p:spPr>
          <a:xfrm>
            <a:off x="9406353" y="5035121"/>
            <a:ext cx="1569655" cy="830997"/>
          </a:xfrm>
          <a:prstGeom prst="rect">
            <a:avLst/>
          </a:prstGeom>
          <a:noFill/>
        </p:spPr>
        <p:txBody>
          <a:bodyPr wrap="square" rtlCol="0">
            <a:spAutoFit/>
          </a:bodyPr>
          <a:lstStyle/>
          <a:p>
            <a:pPr algn="ctr"/>
            <a:r>
              <a:rPr lang="en-US" sz="2400" b="1" dirty="0">
                <a:solidFill>
                  <a:schemeClr val="bg1"/>
                </a:solidFill>
              </a:rPr>
              <a:t>KEY PLAYERS</a:t>
            </a:r>
          </a:p>
        </p:txBody>
      </p:sp>
      <p:sp>
        <p:nvSpPr>
          <p:cNvPr id="27" name="TextBox 26">
            <a:extLst>
              <a:ext uri="{FF2B5EF4-FFF2-40B4-BE49-F238E27FC236}">
                <a16:creationId xmlns:a16="http://schemas.microsoft.com/office/drawing/2014/main" id="{BC9C3C1D-7093-BD44-8975-F50E73BDD8BB}"/>
              </a:ext>
            </a:extLst>
          </p:cNvPr>
          <p:cNvSpPr txBox="1"/>
          <p:nvPr/>
        </p:nvSpPr>
        <p:spPr>
          <a:xfrm>
            <a:off x="669070" y="5033455"/>
            <a:ext cx="4123647"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t>BP </a:t>
            </a:r>
            <a:r>
              <a:rPr lang="en-US" sz="1400" b="1" dirty="0" err="1"/>
              <a:t>Plc</a:t>
            </a:r>
            <a:r>
              <a:rPr lang="en-US" sz="1400" b="1" dirty="0"/>
              <a:t> </a:t>
            </a:r>
          </a:p>
          <a:p>
            <a:pPr marL="285750" indent="-285750">
              <a:buFont typeface="Arial" panose="020B0604020202020204" pitchFamily="34" charset="0"/>
              <a:buChar char="•"/>
            </a:pPr>
            <a:r>
              <a:rPr lang="en-US" sz="1400" b="1" dirty="0"/>
              <a:t>Aker Solutions ASA</a:t>
            </a:r>
          </a:p>
          <a:p>
            <a:pPr marL="285750" indent="-285750">
              <a:buFont typeface="Arial" panose="020B0604020202020204" pitchFamily="34" charset="0"/>
              <a:buChar char="•"/>
            </a:pPr>
            <a:r>
              <a:rPr lang="en-US" sz="1400" b="1" dirty="0" err="1"/>
              <a:t>Bluewater</a:t>
            </a:r>
            <a:r>
              <a:rPr lang="en-US" sz="1400" b="1" dirty="0"/>
              <a:t> Energy Services B.V.</a:t>
            </a:r>
          </a:p>
          <a:p>
            <a:pPr marL="285750" indent="-285750">
              <a:buFont typeface="Arial" panose="020B0604020202020204" pitchFamily="34" charset="0"/>
              <a:buChar char="•"/>
            </a:pPr>
            <a:r>
              <a:rPr lang="en-US" sz="1400" b="1" dirty="0"/>
              <a:t> </a:t>
            </a:r>
            <a:r>
              <a:rPr lang="en-US" sz="1400" b="1" dirty="0" err="1"/>
              <a:t>Bumi</a:t>
            </a:r>
            <a:r>
              <a:rPr lang="en-US" sz="1400" b="1" dirty="0"/>
              <a:t> Armada </a:t>
            </a:r>
            <a:r>
              <a:rPr lang="en-US" sz="1400" b="1" dirty="0" err="1"/>
              <a:t>Berhad</a:t>
            </a:r>
            <a:endParaRPr lang="en-US" sz="1400" b="1" dirty="0"/>
          </a:p>
          <a:p>
            <a:pPr marL="285750" indent="-285750">
              <a:buFont typeface="Arial" panose="020B0604020202020204" pitchFamily="34" charset="0"/>
              <a:buChar char="•"/>
            </a:pPr>
            <a:r>
              <a:rPr lang="en-US" sz="1400" b="1" dirty="0"/>
              <a:t>BW Offshore</a:t>
            </a:r>
          </a:p>
        </p:txBody>
      </p:sp>
      <p:sp>
        <p:nvSpPr>
          <p:cNvPr id="28" name="TextBox 27">
            <a:extLst>
              <a:ext uri="{FF2B5EF4-FFF2-40B4-BE49-F238E27FC236}">
                <a16:creationId xmlns:a16="http://schemas.microsoft.com/office/drawing/2014/main" id="{D83BDD55-7BA5-2544-838A-3E8ED95D851C}"/>
              </a:ext>
            </a:extLst>
          </p:cNvPr>
          <p:cNvSpPr txBox="1"/>
          <p:nvPr/>
        </p:nvSpPr>
        <p:spPr>
          <a:xfrm>
            <a:off x="3564259" y="5009363"/>
            <a:ext cx="2991087"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t>Chevron Corporation.</a:t>
            </a:r>
          </a:p>
          <a:p>
            <a:pPr marL="285750" indent="-285750">
              <a:buFont typeface="Arial" panose="020B0604020202020204" pitchFamily="34" charset="0"/>
              <a:buChar char="•"/>
            </a:pPr>
            <a:r>
              <a:rPr lang="en-US" sz="1400" b="1" dirty="0"/>
              <a:t>ExxonMobil</a:t>
            </a:r>
          </a:p>
          <a:p>
            <a:pPr marL="285750" indent="-285750">
              <a:buFont typeface="Arial" panose="020B0604020202020204" pitchFamily="34" charset="0"/>
              <a:buChar char="•"/>
            </a:pPr>
            <a:r>
              <a:rPr lang="en-US" sz="1400" b="1" dirty="0"/>
              <a:t>MODEC</a:t>
            </a:r>
          </a:p>
          <a:p>
            <a:pPr marL="285750" indent="-285750">
              <a:buFont typeface="Arial" panose="020B0604020202020204" pitchFamily="34" charset="0"/>
              <a:buChar char="•"/>
            </a:pPr>
            <a:r>
              <a:rPr lang="en-US" sz="1400" b="1" dirty="0" err="1"/>
              <a:t>Petrobras</a:t>
            </a:r>
            <a:endParaRPr lang="en-US" sz="1400" b="1" dirty="0"/>
          </a:p>
          <a:p>
            <a:pPr marL="285750" indent="-285750">
              <a:buFont typeface="Arial" panose="020B0604020202020204" pitchFamily="34" charset="0"/>
              <a:buChar char="•"/>
            </a:pPr>
            <a:r>
              <a:rPr lang="en-US" sz="1400" b="1" dirty="0" err="1"/>
              <a:t>Petronas</a:t>
            </a:r>
            <a:endParaRPr lang="en-US" sz="1400" b="1" dirty="0"/>
          </a:p>
        </p:txBody>
      </p:sp>
      <p:sp>
        <p:nvSpPr>
          <p:cNvPr id="31" name="Rectangle 30">
            <a:extLst>
              <a:ext uri="{FF2B5EF4-FFF2-40B4-BE49-F238E27FC236}">
                <a16:creationId xmlns:a16="http://schemas.microsoft.com/office/drawing/2014/main" id="{281FB9FB-F364-4A94-90ED-6ACD6D86AC88}"/>
              </a:ext>
            </a:extLst>
          </p:cNvPr>
          <p:cNvSpPr/>
          <p:nvPr/>
        </p:nvSpPr>
        <p:spPr>
          <a:xfrm>
            <a:off x="3923949" y="2894811"/>
            <a:ext cx="7301999" cy="307777"/>
          </a:xfrm>
          <a:prstGeom prst="rect">
            <a:avLst/>
          </a:prstGeom>
        </p:spPr>
        <p:txBody>
          <a:bodyPr wrap="none">
            <a:spAutoFit/>
          </a:bodyPr>
          <a:lstStyle/>
          <a:p>
            <a:r>
              <a:rPr lang="en-US" sz="1400" b="1" dirty="0"/>
              <a:t>Oil			Market Value (US$ Million), 2022: XX		2030: XX</a:t>
            </a:r>
          </a:p>
        </p:txBody>
      </p:sp>
      <p:sp>
        <p:nvSpPr>
          <p:cNvPr id="32" name="Rectangle 31">
            <a:extLst>
              <a:ext uri="{FF2B5EF4-FFF2-40B4-BE49-F238E27FC236}">
                <a16:creationId xmlns:a16="http://schemas.microsoft.com/office/drawing/2014/main" id="{3E0B6F6A-513D-4799-AD24-BB64B017B1B0}"/>
              </a:ext>
            </a:extLst>
          </p:cNvPr>
          <p:cNvSpPr/>
          <p:nvPr/>
        </p:nvSpPr>
        <p:spPr>
          <a:xfrm>
            <a:off x="3923948" y="4435343"/>
            <a:ext cx="7301999" cy="307777"/>
          </a:xfrm>
          <a:prstGeom prst="rect">
            <a:avLst/>
          </a:prstGeom>
        </p:spPr>
        <p:txBody>
          <a:bodyPr wrap="none">
            <a:spAutoFit/>
          </a:bodyPr>
          <a:lstStyle/>
          <a:p>
            <a:r>
              <a:rPr lang="en-US" sz="1400" b="1" dirty="0"/>
              <a:t>Asia-Pacific			Market Value (US$ Million), 2022: XX		2030: XX</a:t>
            </a:r>
          </a:p>
        </p:txBody>
      </p:sp>
      <p:sp>
        <p:nvSpPr>
          <p:cNvPr id="29" name="Rounded Rectangle 28">
            <a:extLst>
              <a:ext uri="{FF2B5EF4-FFF2-40B4-BE49-F238E27FC236}">
                <a16:creationId xmlns:a16="http://schemas.microsoft.com/office/drawing/2014/main" id="{0D9BC953-0F82-194B-8268-5BC5F4285ABD}"/>
              </a:ext>
            </a:extLst>
          </p:cNvPr>
          <p:cNvSpPr/>
          <p:nvPr/>
        </p:nvSpPr>
        <p:spPr>
          <a:xfrm>
            <a:off x="1907715" y="3698415"/>
            <a:ext cx="1946453" cy="324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By Depth</a:t>
            </a:r>
          </a:p>
        </p:txBody>
      </p:sp>
      <p:sp>
        <p:nvSpPr>
          <p:cNvPr id="34" name="Rectangle 33">
            <a:extLst>
              <a:ext uri="{FF2B5EF4-FFF2-40B4-BE49-F238E27FC236}">
                <a16:creationId xmlns:a16="http://schemas.microsoft.com/office/drawing/2014/main" id="{281FB9FB-F364-4A94-90ED-6ACD6D86AC88}"/>
              </a:ext>
            </a:extLst>
          </p:cNvPr>
          <p:cNvSpPr/>
          <p:nvPr/>
        </p:nvSpPr>
        <p:spPr>
          <a:xfrm>
            <a:off x="3952307" y="3703028"/>
            <a:ext cx="7301999" cy="307777"/>
          </a:xfrm>
          <a:prstGeom prst="rect">
            <a:avLst/>
          </a:prstGeom>
        </p:spPr>
        <p:txBody>
          <a:bodyPr wrap="none">
            <a:spAutoFit/>
          </a:bodyPr>
          <a:lstStyle/>
          <a:p>
            <a:r>
              <a:rPr lang="en-US" sz="1400" b="1" dirty="0"/>
              <a:t>Shallow Water		Market Value (US$ Million), 2022: XX		2030: XX</a:t>
            </a:r>
          </a:p>
        </p:txBody>
      </p:sp>
      <p:sp>
        <p:nvSpPr>
          <p:cNvPr id="30" name="Rounded Rectangle 29">
            <a:extLst>
              <a:ext uri="{FF2B5EF4-FFF2-40B4-BE49-F238E27FC236}">
                <a16:creationId xmlns:a16="http://schemas.microsoft.com/office/drawing/2014/main" id="{0D9BC953-0F82-194B-8268-5BC5F4285ABD}"/>
              </a:ext>
            </a:extLst>
          </p:cNvPr>
          <p:cNvSpPr/>
          <p:nvPr/>
        </p:nvSpPr>
        <p:spPr>
          <a:xfrm>
            <a:off x="1907716" y="3299521"/>
            <a:ext cx="1946453" cy="324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By Carrier Type</a:t>
            </a:r>
          </a:p>
        </p:txBody>
      </p:sp>
      <p:sp>
        <p:nvSpPr>
          <p:cNvPr id="35" name="Rectangle 34">
            <a:extLst>
              <a:ext uri="{FF2B5EF4-FFF2-40B4-BE49-F238E27FC236}">
                <a16:creationId xmlns:a16="http://schemas.microsoft.com/office/drawing/2014/main" id="{281FB9FB-F364-4A94-90ED-6ACD6D86AC88}"/>
              </a:ext>
            </a:extLst>
          </p:cNvPr>
          <p:cNvSpPr/>
          <p:nvPr/>
        </p:nvSpPr>
        <p:spPr>
          <a:xfrm>
            <a:off x="3923947" y="3295260"/>
            <a:ext cx="7301999" cy="307777"/>
          </a:xfrm>
          <a:prstGeom prst="rect">
            <a:avLst/>
          </a:prstGeom>
        </p:spPr>
        <p:txBody>
          <a:bodyPr wrap="none">
            <a:spAutoFit/>
          </a:bodyPr>
          <a:lstStyle/>
          <a:p>
            <a:r>
              <a:rPr lang="en-US" sz="1400" b="1" dirty="0"/>
              <a:t>Converted Ship		Market Value (US$ Million), 2022: XX		2030: XX</a:t>
            </a:r>
          </a:p>
        </p:txBody>
      </p:sp>
      <p:sp>
        <p:nvSpPr>
          <p:cNvPr id="33" name="Rounded Rectangle 32">
            <a:extLst>
              <a:ext uri="{FF2B5EF4-FFF2-40B4-BE49-F238E27FC236}">
                <a16:creationId xmlns:a16="http://schemas.microsoft.com/office/drawing/2014/main" id="{0D9BC953-0F82-194B-8268-5BC5F4285ABD}"/>
              </a:ext>
            </a:extLst>
          </p:cNvPr>
          <p:cNvSpPr/>
          <p:nvPr/>
        </p:nvSpPr>
        <p:spPr>
          <a:xfrm>
            <a:off x="1879809" y="4095516"/>
            <a:ext cx="1946453" cy="32400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By Hull Type</a:t>
            </a:r>
          </a:p>
        </p:txBody>
      </p:sp>
      <p:sp>
        <p:nvSpPr>
          <p:cNvPr id="36" name="Rectangle 35">
            <a:extLst>
              <a:ext uri="{FF2B5EF4-FFF2-40B4-BE49-F238E27FC236}">
                <a16:creationId xmlns:a16="http://schemas.microsoft.com/office/drawing/2014/main" id="{281FB9FB-F364-4A94-90ED-6ACD6D86AC88}"/>
              </a:ext>
            </a:extLst>
          </p:cNvPr>
          <p:cNvSpPr/>
          <p:nvPr/>
        </p:nvSpPr>
        <p:spPr>
          <a:xfrm>
            <a:off x="3937280" y="4087250"/>
            <a:ext cx="7301999" cy="307777"/>
          </a:xfrm>
          <a:prstGeom prst="rect">
            <a:avLst/>
          </a:prstGeom>
        </p:spPr>
        <p:txBody>
          <a:bodyPr wrap="none">
            <a:spAutoFit/>
          </a:bodyPr>
          <a:lstStyle/>
          <a:p>
            <a:r>
              <a:rPr lang="en-US" sz="1400" b="1" dirty="0"/>
              <a:t>Single Hull			Market Value (US$ Million), 2022: XX		2030: XX</a:t>
            </a:r>
          </a:p>
        </p:txBody>
      </p:sp>
      <p:sp>
        <p:nvSpPr>
          <p:cNvPr id="37" name="TextBox 36">
            <a:extLst>
              <a:ext uri="{FF2B5EF4-FFF2-40B4-BE49-F238E27FC236}">
                <a16:creationId xmlns:a16="http://schemas.microsoft.com/office/drawing/2014/main" id="{D83BDD55-7BA5-2544-838A-3E8ED95D851C}"/>
              </a:ext>
            </a:extLst>
          </p:cNvPr>
          <p:cNvSpPr txBox="1"/>
          <p:nvPr/>
        </p:nvSpPr>
        <p:spPr>
          <a:xfrm>
            <a:off x="6047629" y="5038057"/>
            <a:ext cx="2991087"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SBM Offshore</a:t>
            </a:r>
          </a:p>
          <a:p>
            <a:pPr marL="285750" indent="-285750">
              <a:buFont typeface="Arial" panose="020B0604020202020204" pitchFamily="34" charset="0"/>
              <a:buChar char="•"/>
            </a:pPr>
            <a:r>
              <a:rPr lang="en-US" sz="1400" b="1" dirty="0"/>
              <a:t>Shell </a:t>
            </a:r>
            <a:r>
              <a:rPr lang="en-US" sz="1400" b="1" dirty="0" err="1"/>
              <a:t>Plc</a:t>
            </a:r>
            <a:endParaRPr lang="en-US" sz="1400" b="1" dirty="0"/>
          </a:p>
          <a:p>
            <a:pPr marL="285750" indent="-285750">
              <a:buFont typeface="Arial" panose="020B0604020202020204" pitchFamily="34" charset="0"/>
              <a:buChar char="•"/>
            </a:pPr>
            <a:r>
              <a:rPr lang="en-US" sz="1400" b="1" dirty="0" err="1"/>
              <a:t>Teekay</a:t>
            </a:r>
            <a:r>
              <a:rPr lang="en-US" sz="1400" b="1" dirty="0"/>
              <a:t> Corporation</a:t>
            </a:r>
          </a:p>
          <a:p>
            <a:pPr marL="285750" indent="-285750">
              <a:buFont typeface="Arial" panose="020B0604020202020204" pitchFamily="34" charset="0"/>
              <a:buChar char="•"/>
            </a:pPr>
            <a:r>
              <a:rPr lang="en-US" sz="1400" b="1" dirty="0" err="1"/>
              <a:t>Yinson</a:t>
            </a:r>
            <a:r>
              <a:rPr lang="en-US" sz="1400" b="1" dirty="0"/>
              <a:t> Holdings </a:t>
            </a:r>
            <a:r>
              <a:rPr lang="en-US" sz="1400" b="1" dirty="0" err="1"/>
              <a:t>Berhad</a:t>
            </a:r>
            <a:endParaRPr lang="en-US" sz="1400" b="1" dirty="0"/>
          </a:p>
        </p:txBody>
      </p:sp>
    </p:spTree>
    <p:extLst>
      <p:ext uri="{BB962C8B-B14F-4D97-AF65-F5344CB8AC3E}">
        <p14:creationId xmlns:p14="http://schemas.microsoft.com/office/powerpoint/2010/main" val="3868239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6" name="Rounded Rectangle 5">
            <a:extLst>
              <a:ext uri="{FF2B5EF4-FFF2-40B4-BE49-F238E27FC236}">
                <a16:creationId xmlns:a16="http://schemas.microsoft.com/office/drawing/2014/main" id="{61F0D16D-FE66-6540-9170-2AF759CBCC68}"/>
              </a:ext>
            </a:extLst>
          </p:cNvPr>
          <p:cNvSpPr/>
          <p:nvPr/>
        </p:nvSpPr>
        <p:spPr>
          <a:xfrm>
            <a:off x="157654" y="965003"/>
            <a:ext cx="5359987" cy="606943"/>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2021-2030</a:t>
            </a:r>
          </a:p>
        </p:txBody>
      </p:sp>
      <p:sp>
        <p:nvSpPr>
          <p:cNvPr id="7" name="Rounded Rectangle 6">
            <a:extLst>
              <a:ext uri="{FF2B5EF4-FFF2-40B4-BE49-F238E27FC236}">
                <a16:creationId xmlns:a16="http://schemas.microsoft.com/office/drawing/2014/main" id="{369A828A-A196-DE43-A9B6-6F7A5E7C7897}"/>
              </a:ext>
            </a:extLst>
          </p:cNvPr>
          <p:cNvSpPr/>
          <p:nvPr/>
        </p:nvSpPr>
        <p:spPr>
          <a:xfrm>
            <a:off x="5602308" y="913486"/>
            <a:ext cx="6552000" cy="5544000"/>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itchFamily="2" charset="2"/>
              <a:buChar char="Ø"/>
            </a:pPr>
            <a:r>
              <a:rPr lang="en-US" sz="1400" dirty="0">
                <a:solidFill>
                  <a:srgbClr val="002060"/>
                </a:solidFill>
              </a:rPr>
              <a:t>The global floating production storage and offloading (FPSO) market reached US$ XX million in 2022 and is expected to grow at a CAGR of XX% to reach US$ XX million by 2030.</a:t>
            </a:r>
          </a:p>
          <a:p>
            <a:pPr marL="285750" indent="-285750" algn="just">
              <a:lnSpc>
                <a:spcPct val="150000"/>
              </a:lnSpc>
              <a:buFont typeface="Wingdings" pitchFamily="2" charset="2"/>
              <a:buChar char="Ø"/>
            </a:pPr>
            <a:r>
              <a:rPr lang="en-US" sz="1400" dirty="0">
                <a:solidFill>
                  <a:srgbClr val="002060"/>
                </a:solidFill>
              </a:rPr>
              <a:t>Floating production storage and offloading (FPSO) vessel is a floating production system used for offshore production, storage and offloading of oil and gas. With over 100 deployments worldwide, ship-shaped FPSOs are the most popular floating production unit form. The most economical equipment, FPSOs, continues to be popular as operators move into deeper seas.</a:t>
            </a:r>
          </a:p>
          <a:p>
            <a:pPr marL="285750" indent="-285750" algn="just">
              <a:lnSpc>
                <a:spcPct val="150000"/>
              </a:lnSpc>
              <a:buFont typeface="Wingdings" pitchFamily="2" charset="2"/>
              <a:buChar char="Ø"/>
            </a:pPr>
            <a:r>
              <a:rPr lang="en-US" sz="1400" dirty="0">
                <a:solidFill>
                  <a:srgbClr val="002060"/>
                </a:solidFill>
              </a:rPr>
              <a:t>Ship-shaped FPSO design, upkeep and inspection have benefited from the vast tanker knowledge. The main distinction between a trade tanker and an FPSO moored at a specific area is that dry-docking for inspections would be more difficult and frequently impossible for FPSOs that must be stationary at the offshore site.</a:t>
            </a:r>
          </a:p>
          <a:p>
            <a:pPr marL="285750" indent="-285750" algn="just">
              <a:lnSpc>
                <a:spcPct val="150000"/>
              </a:lnSpc>
              <a:buFont typeface="Wingdings" pitchFamily="2" charset="2"/>
              <a:buChar char="Ø"/>
            </a:pPr>
            <a:r>
              <a:rPr lang="en-US" sz="1400" dirty="0">
                <a:solidFill>
                  <a:srgbClr val="002060"/>
                </a:solidFill>
              </a:rPr>
              <a:t>The global market is anticipated to be driven by the rising demand for floating production storage and offloading (FPSO) units due to increased investment in offshore oil and gas exploration, particularly in deep-water and ultra-deepwater areas.</a:t>
            </a:r>
          </a:p>
        </p:txBody>
      </p:sp>
      <p:graphicFrame>
        <p:nvGraphicFramePr>
          <p:cNvPr id="3" name="Chart 2">
            <a:extLst>
              <a:ext uri="{FF2B5EF4-FFF2-40B4-BE49-F238E27FC236}">
                <a16:creationId xmlns:a16="http://schemas.microsoft.com/office/drawing/2014/main" id="{31AE25EA-8DE7-1F25-5710-343F5971EA15}"/>
              </a:ext>
            </a:extLst>
          </p:cNvPr>
          <p:cNvGraphicFramePr/>
          <p:nvPr/>
        </p:nvGraphicFramePr>
        <p:xfrm>
          <a:off x="157654" y="1588131"/>
          <a:ext cx="5359987" cy="48595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0039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graphicFrame>
        <p:nvGraphicFramePr>
          <p:cNvPr id="4"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588719504"/>
              </p:ext>
            </p:extLst>
          </p:nvPr>
        </p:nvGraphicFramePr>
        <p:xfrm>
          <a:off x="300945" y="1274619"/>
          <a:ext cx="3273527" cy="3283526"/>
        </p:xfrm>
        <a:graphic>
          <a:graphicData uri="http://schemas.openxmlformats.org/drawingml/2006/chart">
            <c:chart xmlns:c="http://schemas.openxmlformats.org/drawingml/2006/chart" xmlns:r="http://schemas.openxmlformats.org/officeDocument/2006/relationships" r:id="rId2"/>
          </a:graphicData>
        </a:graphic>
      </p:graphicFrame>
      <p:sp>
        <p:nvSpPr>
          <p:cNvPr id="9" name="Rounded Rectangle 8">
            <a:extLst>
              <a:ext uri="{FF2B5EF4-FFF2-40B4-BE49-F238E27FC236}">
                <a16:creationId xmlns:a16="http://schemas.microsoft.com/office/drawing/2014/main" id="{7A628E5E-4DC1-1942-9182-8790959C53F8}"/>
              </a:ext>
            </a:extLst>
          </p:cNvPr>
          <p:cNvSpPr/>
          <p:nvPr/>
        </p:nvSpPr>
        <p:spPr>
          <a:xfrm>
            <a:off x="498085" y="1030202"/>
            <a:ext cx="466422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By Type, 2022 &amp; 2030</a:t>
            </a:r>
          </a:p>
        </p:txBody>
      </p:sp>
      <p:sp>
        <p:nvSpPr>
          <p:cNvPr id="17" name="Rounded Rectangle 16">
            <a:extLst>
              <a:ext uri="{FF2B5EF4-FFF2-40B4-BE49-F238E27FC236}">
                <a16:creationId xmlns:a16="http://schemas.microsoft.com/office/drawing/2014/main" id="{A942CD58-DA05-BB43-ADFD-B13983270A84}"/>
              </a:ext>
            </a:extLst>
          </p:cNvPr>
          <p:cNvSpPr/>
          <p:nvPr/>
        </p:nvSpPr>
        <p:spPr>
          <a:xfrm>
            <a:off x="6432341" y="1030202"/>
            <a:ext cx="466422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By Carrier Type, 2022 &amp; 2030</a:t>
            </a:r>
          </a:p>
        </p:txBody>
      </p:sp>
      <p:cxnSp>
        <p:nvCxnSpPr>
          <p:cNvPr id="3" name="Straight Arrow Connector 2">
            <a:extLst>
              <a:ext uri="{FF2B5EF4-FFF2-40B4-BE49-F238E27FC236}">
                <a16:creationId xmlns:a16="http://schemas.microsoft.com/office/drawing/2014/main" id="{F2B736EB-7999-5544-BAA6-97BA3EAFA34C}"/>
              </a:ext>
            </a:extLst>
          </p:cNvPr>
          <p:cNvCxnSpPr>
            <a:cxnSpLocks/>
          </p:cNvCxnSpPr>
          <p:nvPr/>
        </p:nvCxnSpPr>
        <p:spPr>
          <a:xfrm>
            <a:off x="5956799" y="779628"/>
            <a:ext cx="0" cy="5778827"/>
          </a:xfrm>
          <a:prstGeom prst="straightConnector1">
            <a:avLst/>
          </a:prstGeom>
          <a:ln w="12700">
            <a:prstDash val="lg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235202" y="4400550"/>
            <a:ext cx="5486400" cy="1943100"/>
          </a:xfrm>
          <a:prstGeom prst="rect">
            <a:avLst/>
          </a:prstGeom>
        </p:spPr>
      </p:pic>
      <p:pic>
        <p:nvPicPr>
          <p:cNvPr id="8" name="Picture 7"/>
          <p:cNvPicPr>
            <a:picLocks noChangeAspect="1"/>
          </p:cNvPicPr>
          <p:nvPr/>
        </p:nvPicPr>
        <p:blipFill>
          <a:blip r:embed="rId4"/>
          <a:stretch>
            <a:fillRect/>
          </a:stretch>
        </p:blipFill>
        <p:spPr>
          <a:xfrm>
            <a:off x="300945" y="4400550"/>
            <a:ext cx="5486400" cy="1943100"/>
          </a:xfrm>
          <a:prstGeom prst="rect">
            <a:avLst/>
          </a:prstGeom>
        </p:spPr>
      </p:pic>
      <p:graphicFrame>
        <p:nvGraphicFramePr>
          <p:cNvPr id="12"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3653625336"/>
              </p:ext>
            </p:extLst>
          </p:nvPr>
        </p:nvGraphicFramePr>
        <p:xfrm>
          <a:off x="3763926" y="1274619"/>
          <a:ext cx="3273527" cy="32835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1344387316"/>
              </p:ext>
            </p:extLst>
          </p:nvPr>
        </p:nvGraphicFramePr>
        <p:xfrm>
          <a:off x="6338989" y="1332441"/>
          <a:ext cx="3273527" cy="32835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773200588"/>
              </p:ext>
            </p:extLst>
          </p:nvPr>
        </p:nvGraphicFramePr>
        <p:xfrm>
          <a:off x="9612516" y="1450241"/>
          <a:ext cx="3273527" cy="328352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19286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graphicFrame>
        <p:nvGraphicFramePr>
          <p:cNvPr id="4"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2416061230"/>
              </p:ext>
            </p:extLst>
          </p:nvPr>
        </p:nvGraphicFramePr>
        <p:xfrm>
          <a:off x="300945" y="1274619"/>
          <a:ext cx="3273527" cy="3283526"/>
        </p:xfrm>
        <a:graphic>
          <a:graphicData uri="http://schemas.openxmlformats.org/drawingml/2006/chart">
            <c:chart xmlns:c="http://schemas.openxmlformats.org/drawingml/2006/chart" xmlns:r="http://schemas.openxmlformats.org/officeDocument/2006/relationships" r:id="rId2"/>
          </a:graphicData>
        </a:graphic>
      </p:graphicFrame>
      <p:sp>
        <p:nvSpPr>
          <p:cNvPr id="9" name="Rounded Rectangle 8">
            <a:extLst>
              <a:ext uri="{FF2B5EF4-FFF2-40B4-BE49-F238E27FC236}">
                <a16:creationId xmlns:a16="http://schemas.microsoft.com/office/drawing/2014/main" id="{7A628E5E-4DC1-1942-9182-8790959C53F8}"/>
              </a:ext>
            </a:extLst>
          </p:cNvPr>
          <p:cNvSpPr/>
          <p:nvPr/>
        </p:nvSpPr>
        <p:spPr>
          <a:xfrm>
            <a:off x="498085" y="1030202"/>
            <a:ext cx="466422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By Depth, 2022 &amp; 2030</a:t>
            </a:r>
          </a:p>
        </p:txBody>
      </p:sp>
      <p:sp>
        <p:nvSpPr>
          <p:cNvPr id="17" name="Rounded Rectangle 16">
            <a:extLst>
              <a:ext uri="{FF2B5EF4-FFF2-40B4-BE49-F238E27FC236}">
                <a16:creationId xmlns:a16="http://schemas.microsoft.com/office/drawing/2014/main" id="{A942CD58-DA05-BB43-ADFD-B13983270A84}"/>
              </a:ext>
            </a:extLst>
          </p:cNvPr>
          <p:cNvSpPr/>
          <p:nvPr/>
        </p:nvSpPr>
        <p:spPr>
          <a:xfrm>
            <a:off x="6432341" y="1030202"/>
            <a:ext cx="466422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By Hull Type, 2022 &amp; 2030</a:t>
            </a:r>
          </a:p>
        </p:txBody>
      </p:sp>
      <p:cxnSp>
        <p:nvCxnSpPr>
          <p:cNvPr id="3" name="Straight Arrow Connector 2">
            <a:extLst>
              <a:ext uri="{FF2B5EF4-FFF2-40B4-BE49-F238E27FC236}">
                <a16:creationId xmlns:a16="http://schemas.microsoft.com/office/drawing/2014/main" id="{F2B736EB-7999-5544-BAA6-97BA3EAFA34C}"/>
              </a:ext>
            </a:extLst>
          </p:cNvPr>
          <p:cNvCxnSpPr>
            <a:cxnSpLocks/>
          </p:cNvCxnSpPr>
          <p:nvPr/>
        </p:nvCxnSpPr>
        <p:spPr>
          <a:xfrm>
            <a:off x="5956799" y="779628"/>
            <a:ext cx="0" cy="5778827"/>
          </a:xfrm>
          <a:prstGeom prst="straightConnector1">
            <a:avLst/>
          </a:prstGeom>
          <a:ln w="12700">
            <a:prstDash val="lg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6235202" y="4400550"/>
            <a:ext cx="5486400" cy="1943100"/>
          </a:xfrm>
          <a:prstGeom prst="rect">
            <a:avLst/>
          </a:prstGeom>
        </p:spPr>
      </p:pic>
      <p:pic>
        <p:nvPicPr>
          <p:cNvPr id="8" name="Picture 7"/>
          <p:cNvPicPr>
            <a:picLocks noChangeAspect="1"/>
          </p:cNvPicPr>
          <p:nvPr/>
        </p:nvPicPr>
        <p:blipFill>
          <a:blip r:embed="rId4"/>
          <a:stretch>
            <a:fillRect/>
          </a:stretch>
        </p:blipFill>
        <p:spPr>
          <a:xfrm>
            <a:off x="300945" y="4400550"/>
            <a:ext cx="5486400" cy="1943100"/>
          </a:xfrm>
          <a:prstGeom prst="rect">
            <a:avLst/>
          </a:prstGeom>
        </p:spPr>
      </p:pic>
      <p:graphicFrame>
        <p:nvGraphicFramePr>
          <p:cNvPr id="12"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3912912920"/>
              </p:ext>
            </p:extLst>
          </p:nvPr>
        </p:nvGraphicFramePr>
        <p:xfrm>
          <a:off x="3763926" y="1274619"/>
          <a:ext cx="3273527" cy="328352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2948587054"/>
              </p:ext>
            </p:extLst>
          </p:nvPr>
        </p:nvGraphicFramePr>
        <p:xfrm>
          <a:off x="6338989" y="1332441"/>
          <a:ext cx="3273527" cy="32835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2052878498"/>
              </p:ext>
            </p:extLst>
          </p:nvPr>
        </p:nvGraphicFramePr>
        <p:xfrm>
          <a:off x="9612516" y="1450241"/>
          <a:ext cx="3273527" cy="328352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957728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EXECUTIVE SUMMARY</a:t>
            </a:r>
          </a:p>
        </p:txBody>
      </p:sp>
      <p:sp>
        <p:nvSpPr>
          <p:cNvPr id="17" name="Rounded Rectangle 16">
            <a:extLst>
              <a:ext uri="{FF2B5EF4-FFF2-40B4-BE49-F238E27FC236}">
                <a16:creationId xmlns:a16="http://schemas.microsoft.com/office/drawing/2014/main" id="{A942CD58-DA05-BB43-ADFD-B13983270A84}"/>
              </a:ext>
            </a:extLst>
          </p:cNvPr>
          <p:cNvSpPr/>
          <p:nvPr/>
        </p:nvSpPr>
        <p:spPr>
          <a:xfrm>
            <a:off x="3289896" y="1030202"/>
            <a:ext cx="466422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By Region, 2022 &amp; 2030</a:t>
            </a:r>
          </a:p>
        </p:txBody>
      </p:sp>
      <p:pic>
        <p:nvPicPr>
          <p:cNvPr id="7" name="Picture 6"/>
          <p:cNvPicPr>
            <a:picLocks noChangeAspect="1"/>
          </p:cNvPicPr>
          <p:nvPr/>
        </p:nvPicPr>
        <p:blipFill>
          <a:blip r:embed="rId2"/>
          <a:stretch>
            <a:fillRect/>
          </a:stretch>
        </p:blipFill>
        <p:spPr>
          <a:xfrm>
            <a:off x="2878808" y="4567975"/>
            <a:ext cx="5486400" cy="1943100"/>
          </a:xfrm>
          <a:prstGeom prst="rect">
            <a:avLst/>
          </a:prstGeom>
        </p:spPr>
      </p:pic>
      <p:graphicFrame>
        <p:nvGraphicFramePr>
          <p:cNvPr id="13"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1025967155"/>
              </p:ext>
            </p:extLst>
          </p:nvPr>
        </p:nvGraphicFramePr>
        <p:xfrm>
          <a:off x="2190026" y="1523688"/>
          <a:ext cx="3273527" cy="32835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21">
            <a:extLst>
              <a:ext uri="{FF2B5EF4-FFF2-40B4-BE49-F238E27FC236}">
                <a16:creationId xmlns:a16="http://schemas.microsoft.com/office/drawing/2014/main" id="{16BD754F-8164-C74E-A051-0564D7FAC25F}"/>
              </a:ext>
            </a:extLst>
          </p:cNvPr>
          <p:cNvGraphicFramePr>
            <a:graphicFrameLocks/>
          </p:cNvGraphicFramePr>
          <p:nvPr>
            <p:extLst>
              <p:ext uri="{D42A27DB-BD31-4B8C-83A1-F6EECF244321}">
                <p14:modId xmlns:p14="http://schemas.microsoft.com/office/powerpoint/2010/main" val="572409738"/>
              </p:ext>
            </p:extLst>
          </p:nvPr>
        </p:nvGraphicFramePr>
        <p:xfrm>
          <a:off x="6338989" y="1523688"/>
          <a:ext cx="3273527" cy="328352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40112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4</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677108"/>
          </a:xfrm>
          <a:prstGeom prst="rect">
            <a:avLst/>
          </a:prstGeom>
          <a:noFill/>
        </p:spPr>
        <p:txBody>
          <a:bodyPr wrap="square" lIns="0" tIns="0" rIns="0" bIns="0" rtlCol="0">
            <a:spAutoFit/>
          </a:bodyPr>
          <a:lstStyle/>
          <a:p>
            <a:pPr algn="ctr"/>
            <a:r>
              <a:rPr lang="en-US" sz="4400" dirty="0">
                <a:solidFill>
                  <a:schemeClr val="bg1"/>
                </a:solidFill>
                <a:latin typeface="+mj-lt"/>
              </a:rPr>
              <a:t>MARKET DYNAMICS</a:t>
            </a:r>
          </a:p>
        </p:txBody>
      </p:sp>
      <p:sp>
        <p:nvSpPr>
          <p:cNvPr id="11" name="TextBox 10">
            <a:extLst>
              <a:ext uri="{FF2B5EF4-FFF2-40B4-BE49-F238E27FC236}">
                <a16:creationId xmlns:a16="http://schemas.microsoft.com/office/drawing/2014/main" id="{023C831D-42B6-4028-A510-4D4E434C49C7}"/>
              </a:ext>
            </a:extLst>
          </p:cNvPr>
          <p:cNvSpPr txBox="1"/>
          <p:nvPr/>
        </p:nvSpPr>
        <p:spPr>
          <a:xfrm>
            <a:off x="7076748" y="2228769"/>
            <a:ext cx="4841984" cy="1477328"/>
          </a:xfrm>
          <a:prstGeom prst="rect">
            <a:avLst/>
          </a:prstGeom>
          <a:noFill/>
        </p:spPr>
        <p:txBody>
          <a:bodyPr wrap="square" lIns="0" tIns="0" rIns="0" bIns="0" rtlCol="0">
            <a:spAutoFit/>
          </a:bodyPr>
          <a:lstStyle/>
          <a:p>
            <a:pPr marL="342900" indent="-342900">
              <a:buFont typeface="Arial" pitchFamily="34" charset="0"/>
              <a:buChar char="•"/>
            </a:pPr>
            <a:r>
              <a:rPr lang="en-US" sz="2400" dirty="0">
                <a:solidFill>
                  <a:schemeClr val="bg1"/>
                </a:solidFill>
              </a:rPr>
              <a:t>Drivers</a:t>
            </a:r>
          </a:p>
          <a:p>
            <a:pPr marL="342900" indent="-342900">
              <a:buFont typeface="Arial" pitchFamily="34" charset="0"/>
              <a:buChar char="•"/>
            </a:pPr>
            <a:r>
              <a:rPr lang="en-US" sz="2400" dirty="0">
                <a:solidFill>
                  <a:schemeClr val="bg1"/>
                </a:solidFill>
              </a:rPr>
              <a:t>Restraints</a:t>
            </a:r>
          </a:p>
          <a:p>
            <a:pPr marL="342900" indent="-342900">
              <a:buFont typeface="Arial" pitchFamily="34" charset="0"/>
              <a:buChar char="•"/>
            </a:pPr>
            <a:r>
              <a:rPr lang="en-US" sz="2400" dirty="0">
                <a:solidFill>
                  <a:schemeClr val="bg1"/>
                </a:solidFill>
              </a:rPr>
              <a:t>Opportunities</a:t>
            </a:r>
          </a:p>
          <a:p>
            <a:pPr marL="342900" indent="-342900">
              <a:buFont typeface="Arial" pitchFamily="34" charset="0"/>
              <a:buChar char="•"/>
            </a:pPr>
            <a:r>
              <a:rPr lang="en-US" sz="2400" dirty="0">
                <a:solidFill>
                  <a:schemeClr val="bg1"/>
                </a:solidFill>
              </a:rPr>
              <a:t>Impact Analysis</a:t>
            </a:r>
            <a:endParaRPr lang="en-IN" sz="2400" dirty="0">
              <a:solidFill>
                <a:schemeClr val="bg1"/>
              </a:solidFill>
            </a:endParaRPr>
          </a:p>
        </p:txBody>
      </p:sp>
    </p:spTree>
    <p:extLst>
      <p:ext uri="{BB962C8B-B14F-4D97-AF65-F5344CB8AC3E}">
        <p14:creationId xmlns:p14="http://schemas.microsoft.com/office/powerpoint/2010/main" val="1600155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DYNAMICS</a:t>
            </a:r>
          </a:p>
        </p:txBody>
      </p:sp>
      <p:sp>
        <p:nvSpPr>
          <p:cNvPr id="6" name="Arrow: Up 14">
            <a:extLst>
              <a:ext uri="{FF2B5EF4-FFF2-40B4-BE49-F238E27FC236}">
                <a16:creationId xmlns:a16="http://schemas.microsoft.com/office/drawing/2014/main" id="{4D91F59D-C65B-49D4-BE47-E627FF9D7C8A}"/>
              </a:ext>
            </a:extLst>
          </p:cNvPr>
          <p:cNvSpPr/>
          <p:nvPr/>
        </p:nvSpPr>
        <p:spPr>
          <a:xfrm>
            <a:off x="471477" y="2049541"/>
            <a:ext cx="947420" cy="4104268"/>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Georgia" panose="02040502050405020303" pitchFamily="18" charset="0"/>
              </a:rPr>
              <a:t>DRIVERS</a:t>
            </a:r>
            <a:endParaRPr lang="en-GB" sz="1400" b="1" dirty="0">
              <a:solidFill>
                <a:schemeClr val="tx1"/>
              </a:solidFill>
              <a:latin typeface="Georgia" panose="02040502050405020303" pitchFamily="18" charset="0"/>
            </a:endParaRPr>
          </a:p>
        </p:txBody>
      </p:sp>
      <p:sp>
        <p:nvSpPr>
          <p:cNvPr id="7" name="Pentagon 6"/>
          <p:cNvSpPr/>
          <p:nvPr/>
        </p:nvSpPr>
        <p:spPr>
          <a:xfrm>
            <a:off x="1534509" y="2527738"/>
            <a:ext cx="4172607" cy="3626071"/>
          </a:xfrm>
          <a:prstGeom prst="homePlate">
            <a:avLst>
              <a:gd name="adj" fmla="val 13314"/>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400" dirty="0"/>
              <a:t>Rise in offshore activities in deep water areas</a:t>
            </a:r>
          </a:p>
          <a:p>
            <a:pPr marL="285750" indent="-285750">
              <a:buFont typeface="Arial" pitchFamily="34" charset="0"/>
              <a:buChar char="•"/>
            </a:pPr>
            <a:r>
              <a:rPr lang="en-US" sz="1400" dirty="0"/>
              <a:t>Flexibility of the system</a:t>
            </a:r>
          </a:p>
          <a:p>
            <a:pPr marL="285750" indent="-285750">
              <a:buFont typeface="Arial" pitchFamily="34" charset="0"/>
              <a:buChar char="•"/>
            </a:pPr>
            <a:r>
              <a:rPr lang="en-US" sz="1400" dirty="0">
                <a:latin typeface="Calibri" charset="0"/>
                <a:ea typeface="Calibri" charset="0"/>
                <a:cs typeface="Calibri" charset="0"/>
              </a:rPr>
              <a:t>XX</a:t>
            </a:r>
          </a:p>
        </p:txBody>
      </p:sp>
      <p:sp>
        <p:nvSpPr>
          <p:cNvPr id="8" name="Pentagon 7"/>
          <p:cNvSpPr/>
          <p:nvPr/>
        </p:nvSpPr>
        <p:spPr>
          <a:xfrm flipH="1">
            <a:off x="6104789" y="2527738"/>
            <a:ext cx="4204132" cy="3626071"/>
          </a:xfrm>
          <a:prstGeom prst="homePlate">
            <a:avLst>
              <a:gd name="adj" fmla="val 13314"/>
            </a:avLst>
          </a:prstGeom>
          <a:solidFill>
            <a:srgbClr val="2B7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bg1"/>
                </a:solidFill>
                <a:latin typeface="Calibri" charset="0"/>
                <a:ea typeface="Calibri" charset="0"/>
                <a:cs typeface="Calibri" charset="0"/>
              </a:rPr>
              <a:t> </a:t>
            </a:r>
          </a:p>
          <a:p>
            <a:pPr marL="285750" indent="-285750" algn="just">
              <a:buFont typeface="Arial" pitchFamily="34" charset="0"/>
              <a:buChar char="•"/>
            </a:pPr>
            <a:r>
              <a:rPr lang="en-US" sz="1400" dirty="0">
                <a:solidFill>
                  <a:schemeClr val="bg1"/>
                </a:solidFill>
                <a:latin typeface="Calibri" charset="0"/>
                <a:ea typeface="Calibri" charset="0"/>
                <a:cs typeface="Calibri" charset="0"/>
              </a:rPr>
              <a:t>Severe budget constraints and limited FPSO service to the current production platforms</a:t>
            </a:r>
          </a:p>
          <a:p>
            <a:pPr marL="285750" indent="-285750" algn="just">
              <a:buFont typeface="Arial" pitchFamily="34" charset="0"/>
              <a:buChar char="•"/>
            </a:pPr>
            <a:r>
              <a:rPr lang="en-US" sz="1400" dirty="0">
                <a:solidFill>
                  <a:schemeClr val="bg1"/>
                </a:solidFill>
                <a:latin typeface="Calibri" charset="0"/>
                <a:ea typeface="Calibri" charset="0"/>
                <a:cs typeface="Calibri" charset="0"/>
              </a:rPr>
              <a:t>XX</a:t>
            </a:r>
          </a:p>
        </p:txBody>
      </p:sp>
      <p:sp>
        <p:nvSpPr>
          <p:cNvPr id="9" name="Arrow: Down 25">
            <a:extLst>
              <a:ext uri="{FF2B5EF4-FFF2-40B4-BE49-F238E27FC236}">
                <a16:creationId xmlns:a16="http://schemas.microsoft.com/office/drawing/2014/main" id="{3715520C-B72E-46B1-A7B9-90CD2728B064}"/>
              </a:ext>
            </a:extLst>
          </p:cNvPr>
          <p:cNvSpPr/>
          <p:nvPr/>
        </p:nvSpPr>
        <p:spPr>
          <a:xfrm>
            <a:off x="10477182" y="2049541"/>
            <a:ext cx="1147253" cy="410426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solidFill>
                  <a:schemeClr val="tx1"/>
                </a:solidFill>
                <a:latin typeface="Georgia" panose="02040502050405020303" pitchFamily="18" charset="0"/>
              </a:rPr>
              <a:t>RESTRAINTS</a:t>
            </a:r>
            <a:endParaRPr lang="en-GB" sz="1400" b="1" dirty="0">
              <a:solidFill>
                <a:schemeClr val="tx1"/>
              </a:solidFill>
              <a:latin typeface="Georgia" panose="02040502050405020303" pitchFamily="18" charset="0"/>
            </a:endParaRPr>
          </a:p>
        </p:txBody>
      </p:sp>
      <p:sp>
        <p:nvSpPr>
          <p:cNvPr id="10" name="Rounded Rectangle 8">
            <a:extLst>
              <a:ext uri="{FF2B5EF4-FFF2-40B4-BE49-F238E27FC236}">
                <a16:creationId xmlns:a16="http://schemas.microsoft.com/office/drawing/2014/main" id="{08DB387A-FAC6-40FF-A942-DDF7F85CA6F6}"/>
              </a:ext>
            </a:extLst>
          </p:cNvPr>
          <p:cNvSpPr/>
          <p:nvPr/>
        </p:nvSpPr>
        <p:spPr>
          <a:xfrm>
            <a:off x="157655" y="965003"/>
            <a:ext cx="485613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MARKET DRIVERS AND RESTRAINTS</a:t>
            </a:r>
          </a:p>
        </p:txBody>
      </p:sp>
    </p:spTree>
    <p:extLst>
      <p:ext uri="{BB962C8B-B14F-4D97-AF65-F5344CB8AC3E}">
        <p14:creationId xmlns:p14="http://schemas.microsoft.com/office/powerpoint/2010/main" val="1543338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DYNAMICS</a:t>
            </a:r>
          </a:p>
        </p:txBody>
      </p:sp>
      <p:sp>
        <p:nvSpPr>
          <p:cNvPr id="11" name="Shape 400"/>
          <p:cNvSpPr/>
          <p:nvPr/>
        </p:nvSpPr>
        <p:spPr>
          <a:xfrm>
            <a:off x="389326" y="2278884"/>
            <a:ext cx="740804" cy="2189408"/>
          </a:xfrm>
          <a:prstGeom prst="upArrow">
            <a:avLst>
              <a:gd name="adj1" fmla="val 50000"/>
              <a:gd name="adj2" fmla="val 50000"/>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dirty="0">
              <a:solidFill>
                <a:schemeClr val="lt1"/>
              </a:solidFill>
              <a:latin typeface="Georgia" panose="02040502050405020303" pitchFamily="18" charset="0"/>
              <a:ea typeface="Arial"/>
              <a:cs typeface="Arial"/>
              <a:sym typeface="Arial"/>
            </a:endParaRPr>
          </a:p>
        </p:txBody>
      </p:sp>
      <p:sp>
        <p:nvSpPr>
          <p:cNvPr id="12" name="Shape 412"/>
          <p:cNvSpPr txBox="1"/>
          <p:nvPr/>
        </p:nvSpPr>
        <p:spPr>
          <a:xfrm rot="-5400000">
            <a:off x="-391309" y="3186839"/>
            <a:ext cx="15541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B0F0"/>
                </a:solidFill>
                <a:latin typeface="Georgia" panose="02040502050405020303" pitchFamily="18" charset="0"/>
                <a:ea typeface="Arial"/>
                <a:cs typeface="Arial"/>
                <a:sym typeface="Arial"/>
              </a:rPr>
              <a:t>DRIVERS</a:t>
            </a:r>
            <a:endParaRPr sz="1800" dirty="0">
              <a:solidFill>
                <a:srgbClr val="00B0F0"/>
              </a:solidFill>
              <a:latin typeface="Georgia" panose="02040502050405020303" pitchFamily="18" charset="0"/>
              <a:ea typeface="Arial"/>
              <a:cs typeface="Arial"/>
              <a:sym typeface="Arial"/>
            </a:endParaRPr>
          </a:p>
        </p:txBody>
      </p:sp>
      <p:sp>
        <p:nvSpPr>
          <p:cNvPr id="7" name="Rounded Rectangle 22">
            <a:extLst>
              <a:ext uri="{FF2B5EF4-FFF2-40B4-BE49-F238E27FC236}">
                <a16:creationId xmlns:a16="http://schemas.microsoft.com/office/drawing/2014/main" id="{4888A842-AE25-4861-9604-3A53D115DB3E}"/>
              </a:ext>
            </a:extLst>
          </p:cNvPr>
          <p:cNvSpPr/>
          <p:nvPr/>
        </p:nvSpPr>
        <p:spPr>
          <a:xfrm>
            <a:off x="1130129" y="1469003"/>
            <a:ext cx="10860101" cy="4978701"/>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anose="05000000000000000000" pitchFamily="2" charset="2"/>
              <a:buChar char="Ø"/>
            </a:pPr>
            <a:r>
              <a:rPr lang="en-US" sz="1400" dirty="0">
                <a:solidFill>
                  <a:srgbClr val="002060"/>
                </a:solidFill>
              </a:rPr>
              <a:t>In the past many years, operators have been pushing the boundaries of ultra-deepwater exploration, particularly in the Arctic region, in quest of fresh oil and gas assets. According to a U.S. geological analysis, the Arctic region harbors nearly 30% of the world's undiscovered gas and 13% of its unknown oil reserves. These figures demand to invest much money in the Arctic.</a:t>
            </a:r>
          </a:p>
          <a:p>
            <a:pPr marL="285750" indent="-285750" algn="just">
              <a:lnSpc>
                <a:spcPct val="150000"/>
              </a:lnSpc>
              <a:buFont typeface="Wingdings" panose="05000000000000000000" pitchFamily="2" charset="2"/>
              <a:buChar char="Ø"/>
            </a:pPr>
            <a:r>
              <a:rPr lang="en-US" sz="1400" dirty="0">
                <a:solidFill>
                  <a:srgbClr val="002060"/>
                </a:solidFill>
              </a:rPr>
              <a:t>U.S. Geological Survey estimates that five provinces—</a:t>
            </a:r>
            <a:r>
              <a:rPr lang="en-US" sz="1400" dirty="0" err="1">
                <a:solidFill>
                  <a:srgbClr val="002060"/>
                </a:solidFill>
              </a:rPr>
              <a:t>Amerasia</a:t>
            </a:r>
            <a:r>
              <a:rPr lang="en-US" sz="1400" dirty="0">
                <a:solidFill>
                  <a:srgbClr val="002060"/>
                </a:solidFill>
              </a:rPr>
              <a:t> Basin, Arctic Alaska, East Greenland Rift Basins, East Barents Basins and West Greenland-East Canada—hold around 70% of undiscovered oil resources, which has massively improved petroleum resource development of the region. The mentioned numbers present a lucrative opportunity for FPSO service providers.</a:t>
            </a:r>
          </a:p>
          <a:p>
            <a:pPr marL="285750" indent="-285750" algn="just">
              <a:lnSpc>
                <a:spcPct val="150000"/>
              </a:lnSpc>
              <a:buFont typeface="Wingdings" panose="05000000000000000000" pitchFamily="2" charset="2"/>
              <a:buChar char="Ø"/>
            </a:pPr>
            <a:r>
              <a:rPr lang="en-US" sz="1400" dirty="0">
                <a:solidFill>
                  <a:srgbClr val="002060"/>
                </a:solidFill>
              </a:rPr>
              <a:t>Apart from the arctic, A flurry of offshore activity in Asia-Pacific, particularly in India, leads to strong and long-term contracts for the FPSO business. For instance, in 2021, Egypt plans to explore oil and natural gas at 9 new sites in the Red Sea and the Mediterranean, which will need around US$ 1.4 billion in investment into the country's offshore sector. Moreover, By 2035, offshore oil and natural gas development is expected to produce an incremental 1.3 million barrels of oil equivalent per day and contribute up to US$23.5 billion per year to U.S. economy while generating US$ 51 billion in cumulative government revenue.</a:t>
            </a:r>
          </a:p>
          <a:p>
            <a:pPr marL="285750" indent="-285750" algn="just">
              <a:lnSpc>
                <a:spcPct val="150000"/>
              </a:lnSpc>
              <a:buFont typeface="Wingdings" panose="05000000000000000000" pitchFamily="2" charset="2"/>
              <a:buChar char="Ø"/>
            </a:pPr>
            <a:r>
              <a:rPr lang="en-US" sz="1400" dirty="0">
                <a:solidFill>
                  <a:srgbClr val="002060"/>
                </a:solidFill>
              </a:rPr>
              <a:t>Deep-water offshore regions are seeing an increase in exploration due to the depletion of existing onshore oil and gas reserves. Most oil and gas exploration occurs in offshore fields, particularly in the North Sea, Brazil and West Africa. Global investments in new oil and gas fields are being driven by increased demand for oil and gas due to rising fuel consumption. Additionally, it is anticipated that demand for FPSOs would increase throughout the projection period due to upstream oil and gas industry expansion and government incentives to promote offshore oil and gas exploration.</a:t>
            </a:r>
          </a:p>
        </p:txBody>
      </p:sp>
      <p:sp>
        <p:nvSpPr>
          <p:cNvPr id="8" name="Rounded Rectangle 8">
            <a:extLst>
              <a:ext uri="{FF2B5EF4-FFF2-40B4-BE49-F238E27FC236}">
                <a16:creationId xmlns:a16="http://schemas.microsoft.com/office/drawing/2014/main" id="{31D358BB-A612-4DFD-B049-6DAEBC781C7D}"/>
              </a:ext>
            </a:extLst>
          </p:cNvPr>
          <p:cNvSpPr/>
          <p:nvPr/>
        </p:nvSpPr>
        <p:spPr>
          <a:xfrm>
            <a:off x="157654" y="965003"/>
            <a:ext cx="4849352" cy="50400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latin typeface="Calibri" charset="0"/>
                <a:ea typeface="Calibri" charset="0"/>
                <a:cs typeface="Calibri" charset="0"/>
              </a:rPr>
              <a:t>Rise in offshore activities in deep water areas</a:t>
            </a:r>
          </a:p>
        </p:txBody>
      </p:sp>
    </p:spTree>
    <p:extLst>
      <p:ext uri="{BB962C8B-B14F-4D97-AF65-F5344CB8AC3E}">
        <p14:creationId xmlns:p14="http://schemas.microsoft.com/office/powerpoint/2010/main" val="1760567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DYNAMICS - OPPORTUNITIES</a:t>
            </a:r>
          </a:p>
        </p:txBody>
      </p:sp>
      <p:sp>
        <p:nvSpPr>
          <p:cNvPr id="43" name="Title 1">
            <a:extLst>
              <a:ext uri="{FF2B5EF4-FFF2-40B4-BE49-F238E27FC236}">
                <a16:creationId xmlns:a16="http://schemas.microsoft.com/office/drawing/2014/main" id="{F111704F-4612-C441-9651-DCEE99215D06}"/>
              </a:ext>
            </a:extLst>
          </p:cNvPr>
          <p:cNvSpPr txBox="1">
            <a:spLocks/>
          </p:cNvSpPr>
          <p:nvPr/>
        </p:nvSpPr>
        <p:spPr>
          <a:xfrm>
            <a:off x="306770" y="2966414"/>
            <a:ext cx="1237361" cy="61555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00" dirty="0">
                <a:solidFill>
                  <a:srgbClr val="46B688"/>
                </a:solidFill>
                <a:ea typeface="Segoe UI" panose="020B0502040204020203" pitchFamily="34" charset="0"/>
                <a:cs typeface="Segoe UI" panose="020B0502040204020203" pitchFamily="34" charset="0"/>
              </a:rPr>
              <a:t>02</a:t>
            </a:r>
          </a:p>
        </p:txBody>
      </p:sp>
      <p:sp>
        <p:nvSpPr>
          <p:cNvPr id="44" name="Title 1">
            <a:extLst>
              <a:ext uri="{FF2B5EF4-FFF2-40B4-BE49-F238E27FC236}">
                <a16:creationId xmlns:a16="http://schemas.microsoft.com/office/drawing/2014/main" id="{1F755047-42FC-4D4D-85AD-AC72FFFEE12E}"/>
              </a:ext>
            </a:extLst>
          </p:cNvPr>
          <p:cNvSpPr txBox="1">
            <a:spLocks/>
          </p:cNvSpPr>
          <p:nvPr/>
        </p:nvSpPr>
        <p:spPr>
          <a:xfrm>
            <a:off x="303244" y="4045222"/>
            <a:ext cx="1237361" cy="61555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00" dirty="0">
                <a:solidFill>
                  <a:srgbClr val="FEA34F"/>
                </a:solidFill>
                <a:ea typeface="Segoe UI" panose="020B0502040204020203" pitchFamily="34" charset="0"/>
                <a:cs typeface="Segoe UI" panose="020B0502040204020203" pitchFamily="34" charset="0"/>
              </a:rPr>
              <a:t>03</a:t>
            </a:r>
          </a:p>
        </p:txBody>
      </p:sp>
      <p:sp>
        <p:nvSpPr>
          <p:cNvPr id="45" name="Title 1">
            <a:extLst>
              <a:ext uri="{FF2B5EF4-FFF2-40B4-BE49-F238E27FC236}">
                <a16:creationId xmlns:a16="http://schemas.microsoft.com/office/drawing/2014/main" id="{F06D4099-461E-0A46-A42E-85016DF8AC39}"/>
              </a:ext>
            </a:extLst>
          </p:cNvPr>
          <p:cNvSpPr txBox="1">
            <a:spLocks/>
          </p:cNvSpPr>
          <p:nvPr/>
        </p:nvSpPr>
        <p:spPr>
          <a:xfrm>
            <a:off x="306772" y="1861654"/>
            <a:ext cx="1237361" cy="61555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00" dirty="0">
                <a:solidFill>
                  <a:srgbClr val="016AA3"/>
                </a:solidFill>
                <a:ea typeface="Segoe UI" panose="020B0502040204020203" pitchFamily="34" charset="0"/>
                <a:cs typeface="Segoe UI" panose="020B0502040204020203" pitchFamily="34" charset="0"/>
              </a:rPr>
              <a:t>01</a:t>
            </a:r>
          </a:p>
        </p:txBody>
      </p:sp>
      <p:cxnSp>
        <p:nvCxnSpPr>
          <p:cNvPr id="95" name="Straight Connector 94">
            <a:extLst>
              <a:ext uri="{FF2B5EF4-FFF2-40B4-BE49-F238E27FC236}">
                <a16:creationId xmlns:a16="http://schemas.microsoft.com/office/drawing/2014/main" id="{FBF4E858-B993-5347-A27A-A055F9E31335}"/>
              </a:ext>
            </a:extLst>
          </p:cNvPr>
          <p:cNvCxnSpPr>
            <a:cxnSpLocks/>
          </p:cNvCxnSpPr>
          <p:nvPr/>
        </p:nvCxnSpPr>
        <p:spPr>
          <a:xfrm flipH="1">
            <a:off x="1119544" y="2635392"/>
            <a:ext cx="4071108" cy="0"/>
          </a:xfrm>
          <a:prstGeom prst="line">
            <a:avLst/>
          </a:prstGeom>
          <a:ln w="6350">
            <a:solidFill>
              <a:srgbClr val="AAAAAA"/>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E1BF36-24FE-4748-9E4E-A9AF824B4E49}"/>
              </a:ext>
            </a:extLst>
          </p:cNvPr>
          <p:cNvCxnSpPr>
            <a:cxnSpLocks/>
          </p:cNvCxnSpPr>
          <p:nvPr/>
        </p:nvCxnSpPr>
        <p:spPr>
          <a:xfrm flipH="1">
            <a:off x="1119544" y="3722560"/>
            <a:ext cx="4071108" cy="0"/>
          </a:xfrm>
          <a:prstGeom prst="line">
            <a:avLst/>
          </a:prstGeom>
          <a:ln w="6350">
            <a:solidFill>
              <a:srgbClr val="AAAAAA"/>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DFFF4A-D321-4151-A98C-5B9EE63B26F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303850" y="1651128"/>
            <a:ext cx="3798137" cy="3231160"/>
          </a:xfrm>
          <a:prstGeom prst="rect">
            <a:avLst/>
          </a:prstGeom>
        </p:spPr>
      </p:pic>
      <p:pic>
        <p:nvPicPr>
          <p:cNvPr id="5" name="Picture 4">
            <a:extLst>
              <a:ext uri="{FF2B5EF4-FFF2-40B4-BE49-F238E27FC236}">
                <a16:creationId xmlns:a16="http://schemas.microsoft.com/office/drawing/2014/main" id="{60485F68-359C-4DAA-91E6-A7176D7EF9A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621558" y="950027"/>
            <a:ext cx="5121084" cy="4633362"/>
          </a:xfrm>
          <a:prstGeom prst="rect">
            <a:avLst/>
          </a:prstGeom>
        </p:spPr>
      </p:pic>
    </p:spTree>
    <p:extLst>
      <p:ext uri="{BB962C8B-B14F-4D97-AF65-F5344CB8AC3E}">
        <p14:creationId xmlns:p14="http://schemas.microsoft.com/office/powerpoint/2010/main" val="881293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sz="1800" b="1" dirty="0">
                <a:solidFill>
                  <a:srgbClr val="002060"/>
                </a:solidFill>
              </a:rPr>
              <a:t>COVID-19 IMPACT ANALYSIS</a:t>
            </a:r>
            <a:endParaRPr lang="en-US" b="1" dirty="0">
              <a:solidFill>
                <a:srgbClr val="002060"/>
              </a:solidFill>
              <a:cs typeface="Arial Narrow" panose="020B0604020202020204" pitchFamily="34" charset="0"/>
            </a:endParaRPr>
          </a:p>
        </p:txBody>
      </p:sp>
      <p:pic>
        <p:nvPicPr>
          <p:cNvPr id="12" name="Picture 11">
            <a:extLst>
              <a:ext uri="{FF2B5EF4-FFF2-40B4-BE49-F238E27FC236}">
                <a16:creationId xmlns:a16="http://schemas.microsoft.com/office/drawing/2014/main" id="{737A0045-6884-4BA8-9D8A-180C2CCEAA01}"/>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57654" y="981635"/>
            <a:ext cx="11742420" cy="5466069"/>
          </a:xfrm>
          <a:prstGeom prst="rect">
            <a:avLst/>
          </a:prstGeom>
        </p:spPr>
      </p:pic>
    </p:spTree>
    <p:extLst>
      <p:ext uri="{BB962C8B-B14F-4D97-AF65-F5344CB8AC3E}">
        <p14:creationId xmlns:p14="http://schemas.microsoft.com/office/powerpoint/2010/main" val="4174531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1784467426"/>
              </p:ext>
            </p:extLst>
          </p:nvPr>
        </p:nvGraphicFramePr>
        <p:xfrm>
          <a:off x="325821" y="987972"/>
          <a:ext cx="11457496" cy="355565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6</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COVID-19 Analysis</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Analysis of COVID-19 on the Market* </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Before COVID-19 Market Scenario</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913631008"/>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Present COVID-19 Market Scenario</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096396607"/>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After COVID-19 or Future Scenario</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993459325"/>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Pricing Dynamics Amid COVID-19</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618751628"/>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Demand-Supply Spectrum</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329226692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Government Initiatives Related to the Market During Pandemic</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45193292"/>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Manufacturers Strategic Initiatives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384027942"/>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Conclusion </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915657439"/>
                  </a:ext>
                </a:extLst>
              </a:tr>
            </a:tbl>
          </a:graphicData>
        </a:graphic>
      </p:graphicFrame>
      <p:grpSp>
        <p:nvGrpSpPr>
          <p:cNvPr id="40" name="Group 39">
            <a:extLst>
              <a:ext uri="{FF2B5EF4-FFF2-40B4-BE49-F238E27FC236}">
                <a16:creationId xmlns:a16="http://schemas.microsoft.com/office/drawing/2014/main" id="{50CA92B6-3D53-4FDB-8676-1ED9B50D6AE9}"/>
              </a:ext>
            </a:extLst>
          </p:cNvPr>
          <p:cNvGrpSpPr/>
          <p:nvPr/>
        </p:nvGrpSpPr>
        <p:grpSpPr>
          <a:xfrm>
            <a:off x="10645003" y="1730006"/>
            <a:ext cx="947907" cy="180383"/>
            <a:chOff x="8784672" y="5474183"/>
            <a:chExt cx="1031232" cy="201548"/>
          </a:xfrm>
        </p:grpSpPr>
        <p:sp>
          <p:nvSpPr>
            <p:cNvPr id="44" name="Rounded Rectangle 65">
              <a:extLst>
                <a:ext uri="{FF2B5EF4-FFF2-40B4-BE49-F238E27FC236}">
                  <a16:creationId xmlns:a16="http://schemas.microsoft.com/office/drawing/2014/main" id="{140BBC66-0974-414C-87BF-034C979A26A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66">
              <a:extLst>
                <a:ext uri="{FF2B5EF4-FFF2-40B4-BE49-F238E27FC236}">
                  <a16:creationId xmlns:a16="http://schemas.microsoft.com/office/drawing/2014/main" id="{49F5F37E-CAFF-45D6-84D4-CA6552BDD09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ounded Rectangle 67">
              <a:extLst>
                <a:ext uri="{FF2B5EF4-FFF2-40B4-BE49-F238E27FC236}">
                  <a16:creationId xmlns:a16="http://schemas.microsoft.com/office/drawing/2014/main" id="{B8EFFB23-7DA0-413A-8A92-C00C68026EA9}"/>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B61F8066-75EB-4714-8ACC-6FDC56FD79A9}"/>
              </a:ext>
            </a:extLst>
          </p:cNvPr>
          <p:cNvGrpSpPr/>
          <p:nvPr/>
        </p:nvGrpSpPr>
        <p:grpSpPr>
          <a:xfrm>
            <a:off x="10645003" y="2045199"/>
            <a:ext cx="947907" cy="180383"/>
            <a:chOff x="8784672" y="5474183"/>
            <a:chExt cx="1031232" cy="201548"/>
          </a:xfrm>
        </p:grpSpPr>
        <p:sp>
          <p:nvSpPr>
            <p:cNvPr id="48" name="Rounded Rectangle 69">
              <a:extLst>
                <a:ext uri="{FF2B5EF4-FFF2-40B4-BE49-F238E27FC236}">
                  <a16:creationId xmlns:a16="http://schemas.microsoft.com/office/drawing/2014/main" id="{70546F03-E2FA-4EE4-A3B9-188AB3BC97E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70">
              <a:extLst>
                <a:ext uri="{FF2B5EF4-FFF2-40B4-BE49-F238E27FC236}">
                  <a16:creationId xmlns:a16="http://schemas.microsoft.com/office/drawing/2014/main" id="{ED1810AC-D1DB-4610-9C08-A04D2A023B9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71">
              <a:extLst>
                <a:ext uri="{FF2B5EF4-FFF2-40B4-BE49-F238E27FC236}">
                  <a16:creationId xmlns:a16="http://schemas.microsoft.com/office/drawing/2014/main" id="{82058689-5F93-4515-AE38-92069F8B8667}"/>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927FBD3F-F0DA-4507-BAFA-A3437EB69E9D}"/>
              </a:ext>
            </a:extLst>
          </p:cNvPr>
          <p:cNvGrpSpPr/>
          <p:nvPr/>
        </p:nvGrpSpPr>
        <p:grpSpPr>
          <a:xfrm>
            <a:off x="10645003" y="2692294"/>
            <a:ext cx="947907" cy="180383"/>
            <a:chOff x="8784672" y="5474183"/>
            <a:chExt cx="1031232" cy="201548"/>
          </a:xfrm>
        </p:grpSpPr>
        <p:sp>
          <p:nvSpPr>
            <p:cNvPr id="52" name="Rounded Rectangle 73">
              <a:extLst>
                <a:ext uri="{FF2B5EF4-FFF2-40B4-BE49-F238E27FC236}">
                  <a16:creationId xmlns:a16="http://schemas.microsoft.com/office/drawing/2014/main" id="{659873CA-178F-4957-847F-F01EE2551D5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74">
              <a:extLst>
                <a:ext uri="{FF2B5EF4-FFF2-40B4-BE49-F238E27FC236}">
                  <a16:creationId xmlns:a16="http://schemas.microsoft.com/office/drawing/2014/main" id="{DA4013D2-B7B3-4327-87F9-4C54C8D2D6D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75">
              <a:extLst>
                <a:ext uri="{FF2B5EF4-FFF2-40B4-BE49-F238E27FC236}">
                  <a16:creationId xmlns:a16="http://schemas.microsoft.com/office/drawing/2014/main" id="{5BDE1B52-C370-43DC-84FD-610259F8373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63B73940-F92C-4AD2-BEA8-C12DBA7CB972}"/>
              </a:ext>
            </a:extLst>
          </p:cNvPr>
          <p:cNvGrpSpPr/>
          <p:nvPr/>
        </p:nvGrpSpPr>
        <p:grpSpPr>
          <a:xfrm>
            <a:off x="10645003" y="3981631"/>
            <a:ext cx="947907" cy="180383"/>
            <a:chOff x="8784672" y="5474183"/>
            <a:chExt cx="1031232" cy="201548"/>
          </a:xfrm>
        </p:grpSpPr>
        <p:sp>
          <p:nvSpPr>
            <p:cNvPr id="65" name="Rounded Rectangle 77">
              <a:extLst>
                <a:ext uri="{FF2B5EF4-FFF2-40B4-BE49-F238E27FC236}">
                  <a16:creationId xmlns:a16="http://schemas.microsoft.com/office/drawing/2014/main" id="{0338D2EB-0E45-4C69-BFE5-FBFB9E43B73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ounded Rectangle 78">
              <a:extLst>
                <a:ext uri="{FF2B5EF4-FFF2-40B4-BE49-F238E27FC236}">
                  <a16:creationId xmlns:a16="http://schemas.microsoft.com/office/drawing/2014/main" id="{2CCF3ADE-42A7-4E6F-97DB-22E5821918B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ounded Rectangle 79">
              <a:extLst>
                <a:ext uri="{FF2B5EF4-FFF2-40B4-BE49-F238E27FC236}">
                  <a16:creationId xmlns:a16="http://schemas.microsoft.com/office/drawing/2014/main" id="{E84C66DC-100F-4C4A-B956-A3C1F773FE4B}"/>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8" name="Group 67">
            <a:extLst>
              <a:ext uri="{FF2B5EF4-FFF2-40B4-BE49-F238E27FC236}">
                <a16:creationId xmlns:a16="http://schemas.microsoft.com/office/drawing/2014/main" id="{482BF811-58F3-489C-9991-35CDBCAFAF8C}"/>
              </a:ext>
            </a:extLst>
          </p:cNvPr>
          <p:cNvGrpSpPr/>
          <p:nvPr/>
        </p:nvGrpSpPr>
        <p:grpSpPr>
          <a:xfrm>
            <a:off x="10645003" y="4305363"/>
            <a:ext cx="947907" cy="180383"/>
            <a:chOff x="8784672" y="5474183"/>
            <a:chExt cx="1031232" cy="201548"/>
          </a:xfrm>
        </p:grpSpPr>
        <p:sp>
          <p:nvSpPr>
            <p:cNvPr id="73" name="Rounded Rectangle 81">
              <a:extLst>
                <a:ext uri="{FF2B5EF4-FFF2-40B4-BE49-F238E27FC236}">
                  <a16:creationId xmlns:a16="http://schemas.microsoft.com/office/drawing/2014/main" id="{099EA85B-B0B8-4E6A-88F2-A645D813834D}"/>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82">
              <a:extLst>
                <a:ext uri="{FF2B5EF4-FFF2-40B4-BE49-F238E27FC236}">
                  <a16:creationId xmlns:a16="http://schemas.microsoft.com/office/drawing/2014/main" id="{F9A76687-104E-47D2-BE85-6BF682F07BD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ounded Rectangle 83">
              <a:extLst>
                <a:ext uri="{FF2B5EF4-FFF2-40B4-BE49-F238E27FC236}">
                  <a16:creationId xmlns:a16="http://schemas.microsoft.com/office/drawing/2014/main" id="{F385CDCE-CE82-4C94-948E-0392B1D326F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6" name="Group 75">
            <a:extLst>
              <a:ext uri="{FF2B5EF4-FFF2-40B4-BE49-F238E27FC236}">
                <a16:creationId xmlns:a16="http://schemas.microsoft.com/office/drawing/2014/main" id="{08938E59-509E-4176-ADC7-344963E59764}"/>
              </a:ext>
            </a:extLst>
          </p:cNvPr>
          <p:cNvGrpSpPr/>
          <p:nvPr/>
        </p:nvGrpSpPr>
        <p:grpSpPr>
          <a:xfrm>
            <a:off x="10645003" y="2371265"/>
            <a:ext cx="947907" cy="180383"/>
            <a:chOff x="8784672" y="5474183"/>
            <a:chExt cx="1031232" cy="201548"/>
          </a:xfrm>
        </p:grpSpPr>
        <p:sp>
          <p:nvSpPr>
            <p:cNvPr id="80" name="Rounded Rectangle 85">
              <a:extLst>
                <a:ext uri="{FF2B5EF4-FFF2-40B4-BE49-F238E27FC236}">
                  <a16:creationId xmlns:a16="http://schemas.microsoft.com/office/drawing/2014/main" id="{74F593E7-54F6-4C59-9C48-C8B552A1F11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6">
              <a:extLst>
                <a:ext uri="{FF2B5EF4-FFF2-40B4-BE49-F238E27FC236}">
                  <a16:creationId xmlns:a16="http://schemas.microsoft.com/office/drawing/2014/main" id="{4C7EFF5D-A083-49B8-B3F1-C0A077628AB4}"/>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7">
              <a:extLst>
                <a:ext uri="{FF2B5EF4-FFF2-40B4-BE49-F238E27FC236}">
                  <a16:creationId xmlns:a16="http://schemas.microsoft.com/office/drawing/2014/main" id="{62626CD1-C6F0-469A-91A4-40DD4F28DAAA}"/>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a:extLst>
              <a:ext uri="{FF2B5EF4-FFF2-40B4-BE49-F238E27FC236}">
                <a16:creationId xmlns:a16="http://schemas.microsoft.com/office/drawing/2014/main" id="{5C7E5A61-F0B2-4EC2-864C-7BAF257035B9}"/>
              </a:ext>
            </a:extLst>
          </p:cNvPr>
          <p:cNvGrpSpPr/>
          <p:nvPr/>
        </p:nvGrpSpPr>
        <p:grpSpPr>
          <a:xfrm>
            <a:off x="10645003" y="3019940"/>
            <a:ext cx="947907" cy="180383"/>
            <a:chOff x="8784672" y="5474183"/>
            <a:chExt cx="1031232" cy="201548"/>
          </a:xfrm>
        </p:grpSpPr>
        <p:sp>
          <p:nvSpPr>
            <p:cNvPr id="84" name="Rounded Rectangle 89">
              <a:extLst>
                <a:ext uri="{FF2B5EF4-FFF2-40B4-BE49-F238E27FC236}">
                  <a16:creationId xmlns:a16="http://schemas.microsoft.com/office/drawing/2014/main" id="{BBE18AE5-6D26-4A3F-832E-3EAD9152908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90">
              <a:extLst>
                <a:ext uri="{FF2B5EF4-FFF2-40B4-BE49-F238E27FC236}">
                  <a16:creationId xmlns:a16="http://schemas.microsoft.com/office/drawing/2014/main" id="{5B740281-7B9F-4A15-8B4D-665900C791F3}"/>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91">
              <a:extLst>
                <a:ext uri="{FF2B5EF4-FFF2-40B4-BE49-F238E27FC236}">
                  <a16:creationId xmlns:a16="http://schemas.microsoft.com/office/drawing/2014/main" id="{2998C54A-71DB-49B1-B90B-9535DEB5F5F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87">
            <a:extLst>
              <a:ext uri="{FF2B5EF4-FFF2-40B4-BE49-F238E27FC236}">
                <a16:creationId xmlns:a16="http://schemas.microsoft.com/office/drawing/2014/main" id="{85C9F246-DF3C-4279-A21D-5CFD4C0BAE5A}"/>
              </a:ext>
            </a:extLst>
          </p:cNvPr>
          <p:cNvGrpSpPr/>
          <p:nvPr/>
        </p:nvGrpSpPr>
        <p:grpSpPr>
          <a:xfrm>
            <a:off x="10645003" y="3343672"/>
            <a:ext cx="947907" cy="180383"/>
            <a:chOff x="8784672" y="5474183"/>
            <a:chExt cx="1031232" cy="201548"/>
          </a:xfrm>
        </p:grpSpPr>
        <p:sp>
          <p:nvSpPr>
            <p:cNvPr id="89" name="Rounded Rectangle 93">
              <a:extLst>
                <a:ext uri="{FF2B5EF4-FFF2-40B4-BE49-F238E27FC236}">
                  <a16:creationId xmlns:a16="http://schemas.microsoft.com/office/drawing/2014/main" id="{D66F3712-16FE-4A5B-B4BA-F827D8215F8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94">
              <a:extLst>
                <a:ext uri="{FF2B5EF4-FFF2-40B4-BE49-F238E27FC236}">
                  <a16:creationId xmlns:a16="http://schemas.microsoft.com/office/drawing/2014/main" id="{6E709B4C-6FC8-45AB-9296-1C9C9E4C43D1}"/>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5">
              <a:extLst>
                <a:ext uri="{FF2B5EF4-FFF2-40B4-BE49-F238E27FC236}">
                  <a16:creationId xmlns:a16="http://schemas.microsoft.com/office/drawing/2014/main" id="{CF71E5D0-7B45-4DEE-BFE3-A9B8AC18898C}"/>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A8B6910F-4975-4725-85CC-95C4D36B0178}"/>
              </a:ext>
            </a:extLst>
          </p:cNvPr>
          <p:cNvGrpSpPr/>
          <p:nvPr/>
        </p:nvGrpSpPr>
        <p:grpSpPr>
          <a:xfrm>
            <a:off x="10645003" y="3657654"/>
            <a:ext cx="947907" cy="180383"/>
            <a:chOff x="8784672" y="5474183"/>
            <a:chExt cx="1031232" cy="201548"/>
          </a:xfrm>
        </p:grpSpPr>
        <p:sp>
          <p:nvSpPr>
            <p:cNvPr id="93" name="Rounded Rectangle 97">
              <a:extLst>
                <a:ext uri="{FF2B5EF4-FFF2-40B4-BE49-F238E27FC236}">
                  <a16:creationId xmlns:a16="http://schemas.microsoft.com/office/drawing/2014/main" id="{42F852F7-8618-4A35-B6FB-01055C7BC7E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8">
              <a:extLst>
                <a:ext uri="{FF2B5EF4-FFF2-40B4-BE49-F238E27FC236}">
                  <a16:creationId xmlns:a16="http://schemas.microsoft.com/office/drawing/2014/main" id="{D35EFB2D-BD2E-477B-9068-B51C82351B2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9">
              <a:extLst>
                <a:ext uri="{FF2B5EF4-FFF2-40B4-BE49-F238E27FC236}">
                  <a16:creationId xmlns:a16="http://schemas.microsoft.com/office/drawing/2014/main" id="{1E5B85D2-2F1F-4C97-AA49-CA3FED65ABC9}"/>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751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8</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1354217"/>
          </a:xfrm>
          <a:prstGeom prst="rect">
            <a:avLst/>
          </a:prstGeom>
          <a:noFill/>
        </p:spPr>
        <p:txBody>
          <a:bodyPr wrap="square" lIns="0" tIns="0" rIns="0" bIns="0" rtlCol="0">
            <a:spAutoFit/>
          </a:bodyPr>
          <a:lstStyle/>
          <a:p>
            <a:pPr algn="ctr"/>
            <a:r>
              <a:rPr lang="en-US" sz="4400" dirty="0">
                <a:solidFill>
                  <a:schemeClr val="bg1"/>
                </a:solidFill>
                <a:latin typeface="+mj-lt"/>
              </a:rPr>
              <a:t>MARKET SEGMENTATION BY CARRIER TYPE</a:t>
            </a:r>
          </a:p>
        </p:txBody>
      </p:sp>
      <p:sp>
        <p:nvSpPr>
          <p:cNvPr id="10" name="TextBox 9">
            <a:extLst>
              <a:ext uri="{FF2B5EF4-FFF2-40B4-BE49-F238E27FC236}">
                <a16:creationId xmlns:a16="http://schemas.microsoft.com/office/drawing/2014/main" id="{181625C9-73E1-472B-B0CE-AA5BFBF5EE1D}"/>
              </a:ext>
            </a:extLst>
          </p:cNvPr>
          <p:cNvSpPr txBox="1"/>
          <p:nvPr/>
        </p:nvSpPr>
        <p:spPr>
          <a:xfrm>
            <a:off x="7019598" y="2136436"/>
            <a:ext cx="4841984" cy="1107996"/>
          </a:xfrm>
          <a:prstGeom prst="rect">
            <a:avLst/>
          </a:prstGeom>
          <a:noFill/>
        </p:spPr>
        <p:txBody>
          <a:bodyPr wrap="square" lIns="0" tIns="0" rIns="0" bIns="0" rtlCol="0">
            <a:spAutoFit/>
          </a:bodyPr>
          <a:lstStyle/>
          <a:p>
            <a:pPr marL="571500" indent="-571500">
              <a:buFont typeface="Arial" panose="020B0604020202020204" pitchFamily="34" charset="0"/>
              <a:buChar char="•"/>
            </a:pPr>
            <a:r>
              <a:rPr lang="en-US" sz="2400" dirty="0">
                <a:solidFill>
                  <a:schemeClr val="bg1"/>
                </a:solidFill>
              </a:rPr>
              <a:t>Converted Ship</a:t>
            </a:r>
          </a:p>
          <a:p>
            <a:pPr marL="571500" indent="-571500">
              <a:buFont typeface="Arial" panose="020B0604020202020204" pitchFamily="34" charset="0"/>
              <a:buChar char="•"/>
            </a:pPr>
            <a:r>
              <a:rPr lang="en-US" sz="2400" dirty="0">
                <a:solidFill>
                  <a:schemeClr val="bg1"/>
                </a:solidFill>
              </a:rPr>
              <a:t>New Build Ship</a:t>
            </a:r>
          </a:p>
          <a:p>
            <a:pPr marL="571500" indent="-571500">
              <a:buFont typeface="Arial" panose="020B0604020202020204" pitchFamily="34" charset="0"/>
              <a:buChar char="•"/>
            </a:pPr>
            <a:r>
              <a:rPr lang="en-US" sz="2400" dirty="0">
                <a:solidFill>
                  <a:schemeClr val="bg1"/>
                </a:solidFill>
              </a:rPr>
              <a:t>Redeployed</a:t>
            </a:r>
          </a:p>
        </p:txBody>
      </p:sp>
    </p:spTree>
    <p:extLst>
      <p:ext uri="{BB962C8B-B14F-4D97-AF65-F5344CB8AC3E}">
        <p14:creationId xmlns:p14="http://schemas.microsoft.com/office/powerpoint/2010/main" val="1877419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SEGMENTATION – BY CARRIER TYPE</a:t>
            </a:r>
          </a:p>
        </p:txBody>
      </p:sp>
      <p:graphicFrame>
        <p:nvGraphicFramePr>
          <p:cNvPr id="6" name="Table 5">
            <a:extLst>
              <a:ext uri="{FF2B5EF4-FFF2-40B4-BE49-F238E27FC236}">
                <a16:creationId xmlns:a16="http://schemas.microsoft.com/office/drawing/2014/main" id="{60F322B5-C029-8443-8EF7-151DDA5D0CE0}"/>
              </a:ext>
            </a:extLst>
          </p:cNvPr>
          <p:cNvGraphicFramePr>
            <a:graphicFrameLocks noGrp="1"/>
          </p:cNvGraphicFramePr>
          <p:nvPr>
            <p:extLst>
              <p:ext uri="{D42A27DB-BD31-4B8C-83A1-F6EECF244321}">
                <p14:modId xmlns:p14="http://schemas.microsoft.com/office/powerpoint/2010/main" val="352814862"/>
              </p:ext>
            </p:extLst>
          </p:nvPr>
        </p:nvGraphicFramePr>
        <p:xfrm>
          <a:off x="246580" y="1756884"/>
          <a:ext cx="5711056" cy="2298732"/>
        </p:xfrm>
        <a:graphic>
          <a:graphicData uri="http://schemas.openxmlformats.org/drawingml/2006/table">
            <a:tbl>
              <a:tblPr firstRow="1" bandRow="1">
                <a:tableStyleId>{5FD0F851-EC5A-4D38-B0AD-8093EC10F338}</a:tableStyleId>
              </a:tblPr>
              <a:tblGrid>
                <a:gridCol w="2363056">
                  <a:extLst>
                    <a:ext uri="{9D8B030D-6E8A-4147-A177-3AD203B41FA5}">
                      <a16:colId xmlns:a16="http://schemas.microsoft.com/office/drawing/2014/main" val="652926296"/>
                    </a:ext>
                  </a:extLst>
                </a:gridCol>
                <a:gridCol w="1116000">
                  <a:extLst>
                    <a:ext uri="{9D8B030D-6E8A-4147-A177-3AD203B41FA5}">
                      <a16:colId xmlns:a16="http://schemas.microsoft.com/office/drawing/2014/main" val="176838009"/>
                    </a:ext>
                  </a:extLst>
                </a:gridCol>
                <a:gridCol w="1116000">
                  <a:extLst>
                    <a:ext uri="{9D8B030D-6E8A-4147-A177-3AD203B41FA5}">
                      <a16:colId xmlns:a16="http://schemas.microsoft.com/office/drawing/2014/main" val="1780304529"/>
                    </a:ext>
                  </a:extLst>
                </a:gridCol>
                <a:gridCol w="1116000">
                  <a:extLst>
                    <a:ext uri="{9D8B030D-6E8A-4147-A177-3AD203B41FA5}">
                      <a16:colId xmlns:a16="http://schemas.microsoft.com/office/drawing/2014/main" val="433894847"/>
                    </a:ext>
                  </a:extLst>
                </a:gridCol>
              </a:tblGrid>
              <a:tr h="570732">
                <a:tc>
                  <a:txBody>
                    <a:bodyPr/>
                    <a:lstStyle/>
                    <a:p>
                      <a:pPr algn="ctr">
                        <a:lnSpc>
                          <a:spcPct val="100000"/>
                        </a:lnSpc>
                      </a:pPr>
                      <a:r>
                        <a:rPr lang="en-US" sz="1600" b="1" dirty="0">
                          <a:solidFill>
                            <a:srgbClr val="002060"/>
                          </a:solidFill>
                        </a:rPr>
                        <a:t>Carrier Type</a:t>
                      </a:r>
                    </a:p>
                  </a:txBody>
                  <a:tcPr anchor="ctr"/>
                </a:tc>
                <a:tc>
                  <a:txBody>
                    <a:bodyPr/>
                    <a:lstStyle/>
                    <a:p>
                      <a:pPr algn="ctr">
                        <a:lnSpc>
                          <a:spcPct val="100000"/>
                        </a:lnSpc>
                      </a:pPr>
                      <a:r>
                        <a:rPr lang="en-US" sz="1600" b="1" dirty="0">
                          <a:solidFill>
                            <a:srgbClr val="002060"/>
                          </a:solidFill>
                        </a:rPr>
                        <a:t>2022</a:t>
                      </a:r>
                    </a:p>
                  </a:txBody>
                  <a:tcPr anchor="ctr"/>
                </a:tc>
                <a:tc>
                  <a:txBody>
                    <a:bodyPr/>
                    <a:lstStyle/>
                    <a:p>
                      <a:pPr algn="ctr">
                        <a:lnSpc>
                          <a:spcPct val="100000"/>
                        </a:lnSpc>
                      </a:pPr>
                      <a:r>
                        <a:rPr lang="en-US" sz="1600" b="1" dirty="0">
                          <a:solidFill>
                            <a:srgbClr val="002060"/>
                          </a:solidFill>
                        </a:rPr>
                        <a:t>2026</a:t>
                      </a:r>
                    </a:p>
                  </a:txBody>
                  <a:tcPr anchor="ctr"/>
                </a:tc>
                <a:tc>
                  <a:txBody>
                    <a:bodyPr/>
                    <a:lstStyle/>
                    <a:p>
                      <a:pPr algn="ctr">
                        <a:lnSpc>
                          <a:spcPct val="100000"/>
                        </a:lnSpc>
                      </a:pPr>
                      <a:r>
                        <a:rPr lang="en-US" sz="1600" b="1" dirty="0">
                          <a:solidFill>
                            <a:srgbClr val="002060"/>
                          </a:solidFill>
                        </a:rPr>
                        <a:t>2030</a:t>
                      </a:r>
                    </a:p>
                  </a:txBody>
                  <a:tcPr anchor="ctr"/>
                </a:tc>
                <a:extLst>
                  <a:ext uri="{0D108BD9-81ED-4DB2-BD59-A6C34878D82A}">
                    <a16:rowId xmlns:a16="http://schemas.microsoft.com/office/drawing/2014/main" val="730474993"/>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Converted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3040032791"/>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New Build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989304652"/>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Redeployed</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3477747837"/>
                  </a:ext>
                </a:extLst>
              </a:tr>
            </a:tbl>
          </a:graphicData>
        </a:graphic>
      </p:graphicFrame>
      <p:sp>
        <p:nvSpPr>
          <p:cNvPr id="8" name="Rounded Rectangle 7">
            <a:extLst>
              <a:ext uri="{FF2B5EF4-FFF2-40B4-BE49-F238E27FC236}">
                <a16:creationId xmlns:a16="http://schemas.microsoft.com/office/drawing/2014/main" id="{3D9294C3-11E1-0646-B05B-2C8A2FD4B00A}"/>
              </a:ext>
            </a:extLst>
          </p:cNvPr>
          <p:cNvSpPr/>
          <p:nvPr/>
        </p:nvSpPr>
        <p:spPr>
          <a:xfrm>
            <a:off x="246580" y="964566"/>
            <a:ext cx="5774076" cy="607379"/>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By Carrier Type, 2022, 2026 &amp; 2030</a:t>
            </a:r>
          </a:p>
        </p:txBody>
      </p:sp>
      <p:sp>
        <p:nvSpPr>
          <p:cNvPr id="12" name="Rounded Rectangle 7">
            <a:extLst>
              <a:ext uri="{FF2B5EF4-FFF2-40B4-BE49-F238E27FC236}">
                <a16:creationId xmlns:a16="http://schemas.microsoft.com/office/drawing/2014/main" id="{4B6269AB-1044-4D29-92A8-D6E8FFCDCC01}"/>
              </a:ext>
            </a:extLst>
          </p:cNvPr>
          <p:cNvSpPr/>
          <p:nvPr/>
        </p:nvSpPr>
        <p:spPr>
          <a:xfrm>
            <a:off x="6810599" y="964566"/>
            <a:ext cx="4809900" cy="607379"/>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Share (%), By Carrier Type, 2022</a:t>
            </a:r>
          </a:p>
        </p:txBody>
      </p:sp>
      <p:graphicFrame>
        <p:nvGraphicFramePr>
          <p:cNvPr id="7" name="Chart 6">
            <a:extLst>
              <a:ext uri="{FF2B5EF4-FFF2-40B4-BE49-F238E27FC236}">
                <a16:creationId xmlns:a16="http://schemas.microsoft.com/office/drawing/2014/main" id="{C8E4B54A-16DA-45BF-869C-C23B427A571F}"/>
              </a:ext>
            </a:extLst>
          </p:cNvPr>
          <p:cNvGraphicFramePr/>
          <p:nvPr/>
        </p:nvGraphicFramePr>
        <p:xfrm>
          <a:off x="6457526" y="1756882"/>
          <a:ext cx="5516045"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9697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SEGMENTATION – BY CARRIER TYPE</a:t>
            </a:r>
          </a:p>
        </p:txBody>
      </p:sp>
      <p:graphicFrame>
        <p:nvGraphicFramePr>
          <p:cNvPr id="5" name="Table 4">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190798078"/>
              </p:ext>
            </p:extLst>
          </p:nvPr>
        </p:nvGraphicFramePr>
        <p:xfrm>
          <a:off x="246579" y="1756884"/>
          <a:ext cx="11577600" cy="2808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Carrier Type</a:t>
                      </a:r>
                    </a:p>
                  </a:txBody>
                  <a:tcPr anchor="ctr"/>
                </a:tc>
                <a:tc>
                  <a:txBody>
                    <a:bodyPr/>
                    <a:lstStyle/>
                    <a:p>
                      <a:pPr algn="ctr">
                        <a:lnSpc>
                          <a:spcPct val="100000"/>
                        </a:lnSpc>
                      </a:pPr>
                      <a:r>
                        <a:rPr lang="en-US" sz="1600" b="1" dirty="0">
                          <a:solidFill>
                            <a:srgbClr val="002060"/>
                          </a:solidFill>
                        </a:rPr>
                        <a:t>2021</a:t>
                      </a:r>
                    </a:p>
                  </a:txBody>
                  <a:tcPr anchor="ctr"/>
                </a:tc>
                <a:tc>
                  <a:txBody>
                    <a:bodyPr/>
                    <a:lstStyle/>
                    <a:p>
                      <a:pPr algn="ctr">
                        <a:lnSpc>
                          <a:spcPct val="100000"/>
                        </a:lnSpc>
                      </a:pPr>
                      <a:r>
                        <a:rPr lang="en-US" sz="1600" b="1" dirty="0">
                          <a:solidFill>
                            <a:srgbClr val="002060"/>
                          </a:solidFill>
                        </a:rPr>
                        <a:t>2022</a:t>
                      </a:r>
                    </a:p>
                  </a:txBody>
                  <a:tcPr anchor="ctr"/>
                </a:tc>
                <a:tc>
                  <a:txBody>
                    <a:bodyPr/>
                    <a:lstStyle/>
                    <a:p>
                      <a:pPr algn="ctr">
                        <a:lnSpc>
                          <a:spcPct val="100000"/>
                        </a:lnSpc>
                      </a:pPr>
                      <a:r>
                        <a:rPr lang="en-US" sz="1600" b="1" dirty="0">
                          <a:solidFill>
                            <a:srgbClr val="002060"/>
                          </a:solidFill>
                        </a:rPr>
                        <a:t>2023</a:t>
                      </a:r>
                    </a:p>
                  </a:txBody>
                  <a:tcPr anchor="ctr"/>
                </a:tc>
                <a:tc>
                  <a:txBody>
                    <a:bodyPr/>
                    <a:lstStyle/>
                    <a:p>
                      <a:pPr algn="ctr">
                        <a:lnSpc>
                          <a:spcPct val="100000"/>
                        </a:lnSpc>
                      </a:pPr>
                      <a:r>
                        <a:rPr lang="en-US" sz="1600" b="1" dirty="0">
                          <a:solidFill>
                            <a:srgbClr val="002060"/>
                          </a:solidFill>
                        </a:rPr>
                        <a:t>2024</a:t>
                      </a:r>
                    </a:p>
                  </a:txBody>
                  <a:tcPr anchor="ctr"/>
                </a:tc>
                <a:tc>
                  <a:txBody>
                    <a:bodyPr/>
                    <a:lstStyle/>
                    <a:p>
                      <a:pPr algn="ctr">
                        <a:lnSpc>
                          <a:spcPct val="100000"/>
                        </a:lnSpc>
                      </a:pPr>
                      <a:r>
                        <a:rPr lang="en-US" sz="1600" b="1" dirty="0">
                          <a:solidFill>
                            <a:srgbClr val="002060"/>
                          </a:solidFill>
                        </a:rPr>
                        <a:t>2025</a:t>
                      </a:r>
                    </a:p>
                  </a:txBody>
                  <a:tcPr anchor="ctr"/>
                </a:tc>
                <a:tc>
                  <a:txBody>
                    <a:bodyPr/>
                    <a:lstStyle/>
                    <a:p>
                      <a:pPr algn="ctr">
                        <a:lnSpc>
                          <a:spcPct val="100000"/>
                        </a:lnSpc>
                      </a:pPr>
                      <a:r>
                        <a:rPr lang="en-US" sz="1600" b="1" dirty="0">
                          <a:solidFill>
                            <a:srgbClr val="002060"/>
                          </a:solidFill>
                        </a:rPr>
                        <a:t>2026</a:t>
                      </a:r>
                    </a:p>
                  </a:txBody>
                  <a:tcPr anchor="ctr"/>
                </a:tc>
                <a:tc>
                  <a:txBody>
                    <a:bodyPr/>
                    <a:lstStyle/>
                    <a:p>
                      <a:pPr algn="ctr">
                        <a:lnSpc>
                          <a:spcPct val="100000"/>
                        </a:lnSpc>
                      </a:pPr>
                      <a:r>
                        <a:rPr lang="en-US" sz="1600" b="1" dirty="0">
                          <a:solidFill>
                            <a:srgbClr val="002060"/>
                          </a:solidFill>
                        </a:rPr>
                        <a:t>2027</a:t>
                      </a:r>
                    </a:p>
                  </a:txBody>
                  <a:tcPr anchor="ctr"/>
                </a:tc>
                <a:tc>
                  <a:txBody>
                    <a:bodyPr/>
                    <a:lstStyle/>
                    <a:p>
                      <a:pPr algn="ctr">
                        <a:lnSpc>
                          <a:spcPct val="100000"/>
                        </a:lnSpc>
                      </a:pPr>
                      <a:r>
                        <a:rPr lang="en-US" sz="1600" b="1" dirty="0">
                          <a:solidFill>
                            <a:srgbClr val="002060"/>
                          </a:solidFill>
                        </a:rPr>
                        <a:t>2028</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anchor="ctr"/>
                </a:tc>
                <a:extLst>
                  <a:ext uri="{0D108BD9-81ED-4DB2-BD59-A6C34878D82A}">
                    <a16:rowId xmlns:a16="http://schemas.microsoft.com/office/drawing/2014/main" val="730474993"/>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Converted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366063998"/>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New Build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4181788730"/>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002060"/>
                          </a:solidFill>
                          <a:latin typeface="+mn-lt"/>
                          <a:ea typeface="+mn-ea"/>
                          <a:cs typeface="+mn-cs"/>
                        </a:rPr>
                        <a:t>Redeployed</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panose="020F0502020204030204" pitchFamily="34" charset="0"/>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335833657"/>
                  </a:ext>
                </a:extLst>
              </a:tr>
            </a:tbl>
          </a:graphicData>
        </a:graphic>
      </p:graphicFrame>
      <p:sp>
        <p:nvSpPr>
          <p:cNvPr id="6" name="Rounded Rectangle 5">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By Carrier Type, 2021-2030</a:t>
            </a:r>
          </a:p>
        </p:txBody>
      </p:sp>
    </p:spTree>
    <p:extLst>
      <p:ext uri="{BB962C8B-B14F-4D97-AF65-F5344CB8AC3E}">
        <p14:creationId xmlns:p14="http://schemas.microsoft.com/office/powerpoint/2010/main" val="800738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SEGMENTATION – BY CARRIER TYPE</a:t>
            </a:r>
          </a:p>
        </p:txBody>
      </p:sp>
      <p:sp>
        <p:nvSpPr>
          <p:cNvPr id="8" name="Rounded Rectangle 8">
            <a:extLst>
              <a:ext uri="{FF2B5EF4-FFF2-40B4-BE49-F238E27FC236}">
                <a16:creationId xmlns:a16="http://schemas.microsoft.com/office/drawing/2014/main" id="{7080DBDF-0A61-4DFE-A5E9-F61362FBA77A}"/>
              </a:ext>
            </a:extLst>
          </p:cNvPr>
          <p:cNvSpPr/>
          <p:nvPr/>
        </p:nvSpPr>
        <p:spPr>
          <a:xfrm>
            <a:off x="310055" y="1117403"/>
            <a:ext cx="485613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Converted Ship</a:t>
            </a:r>
          </a:p>
        </p:txBody>
      </p:sp>
      <p:sp>
        <p:nvSpPr>
          <p:cNvPr id="10" name="Rounded Rectangle 8">
            <a:extLst>
              <a:ext uri="{FF2B5EF4-FFF2-40B4-BE49-F238E27FC236}">
                <a16:creationId xmlns:a16="http://schemas.microsoft.com/office/drawing/2014/main" id="{5C9DBBA9-7B4A-47F6-917E-964505AB5EDB}"/>
              </a:ext>
            </a:extLst>
          </p:cNvPr>
          <p:cNvSpPr/>
          <p:nvPr/>
        </p:nvSpPr>
        <p:spPr>
          <a:xfrm>
            <a:off x="319579" y="1698428"/>
            <a:ext cx="10910395"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2021-2030</a:t>
            </a:r>
          </a:p>
        </p:txBody>
      </p:sp>
      <p:graphicFrame>
        <p:nvGraphicFramePr>
          <p:cNvPr id="3" name="Chart 2">
            <a:extLst>
              <a:ext uri="{FF2B5EF4-FFF2-40B4-BE49-F238E27FC236}">
                <a16:creationId xmlns:a16="http://schemas.microsoft.com/office/drawing/2014/main" id="{38A83582-2D76-A6B4-74D4-6AAB7C755597}"/>
              </a:ext>
            </a:extLst>
          </p:cNvPr>
          <p:cNvGraphicFramePr/>
          <p:nvPr/>
        </p:nvGraphicFramePr>
        <p:xfrm>
          <a:off x="319579" y="2445248"/>
          <a:ext cx="11042688" cy="40024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126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SEGMENTATION – BY CARRIER TYPE</a:t>
            </a:r>
          </a:p>
        </p:txBody>
      </p:sp>
      <p:sp>
        <p:nvSpPr>
          <p:cNvPr id="8" name="Rounded Rectangle 8">
            <a:extLst>
              <a:ext uri="{FF2B5EF4-FFF2-40B4-BE49-F238E27FC236}">
                <a16:creationId xmlns:a16="http://schemas.microsoft.com/office/drawing/2014/main" id="{7080DBDF-0A61-4DFE-A5E9-F61362FBA77A}"/>
              </a:ext>
            </a:extLst>
          </p:cNvPr>
          <p:cNvSpPr/>
          <p:nvPr/>
        </p:nvSpPr>
        <p:spPr>
          <a:xfrm>
            <a:off x="310055" y="1117403"/>
            <a:ext cx="485613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Converted Ship</a:t>
            </a:r>
          </a:p>
        </p:txBody>
      </p:sp>
      <p:sp>
        <p:nvSpPr>
          <p:cNvPr id="7" name="Rounded Rectangle 22">
            <a:extLst>
              <a:ext uri="{FF2B5EF4-FFF2-40B4-BE49-F238E27FC236}">
                <a16:creationId xmlns:a16="http://schemas.microsoft.com/office/drawing/2014/main" id="{197C8C7C-6220-4812-AD76-AF5385AB6C1D}"/>
              </a:ext>
            </a:extLst>
          </p:cNvPr>
          <p:cNvSpPr/>
          <p:nvPr/>
        </p:nvSpPr>
        <p:spPr>
          <a:xfrm>
            <a:off x="310056" y="1744717"/>
            <a:ext cx="11682248" cy="4702987"/>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itchFamily="2" charset="2"/>
              <a:buChar char="Ø"/>
            </a:pPr>
            <a:r>
              <a:rPr lang="en-US" sz="1400" dirty="0">
                <a:solidFill>
                  <a:srgbClr val="002060"/>
                </a:solidFill>
              </a:rPr>
              <a:t>The converted ship in the global floating production storage and offloading (FPSO) market was us$ xx million in 2022 and is expected to reach us$ xx million by 2030, growing with a CAGR of xx% between 2023 and 2030.</a:t>
            </a:r>
          </a:p>
          <a:p>
            <a:pPr marL="285750" indent="-285750" algn="just">
              <a:lnSpc>
                <a:spcPct val="150000"/>
              </a:lnSpc>
              <a:buFont typeface="Wingdings" pitchFamily="2" charset="2"/>
              <a:buChar char="Ø"/>
            </a:pPr>
            <a:r>
              <a:rPr lang="en-US" sz="1400" dirty="0">
                <a:solidFill>
                  <a:srgbClr val="002060"/>
                </a:solidFill>
              </a:rPr>
              <a:t>A floating production system, an FPSO vessel, is utilized for offshore oil and gas production, storing and unloading. A typical FPSO resembles a ship with onboard production and processing facilities.</a:t>
            </a:r>
          </a:p>
          <a:p>
            <a:pPr marL="285750" indent="-285750" algn="just">
              <a:lnSpc>
                <a:spcPct val="150000"/>
              </a:lnSpc>
              <a:buFont typeface="Wingdings" pitchFamily="2" charset="2"/>
              <a:buChar char="Ø"/>
            </a:pPr>
            <a:r>
              <a:rPr lang="en-US" sz="1400" dirty="0">
                <a:solidFill>
                  <a:srgbClr val="002060"/>
                </a:solidFill>
              </a:rPr>
              <a:t>A shuttle tanker transports processed oil and gas from FPSOs to onshore receiving facilities through offloading. These ships harvest or unprocessed transport hydrocarbons from the ocean floor, which are then refined onboard.</a:t>
            </a:r>
          </a:p>
          <a:p>
            <a:pPr marL="285750" indent="-285750" algn="just">
              <a:lnSpc>
                <a:spcPct val="150000"/>
              </a:lnSpc>
              <a:buFont typeface="Wingdings" pitchFamily="2" charset="2"/>
              <a:buChar char="Ø"/>
            </a:pPr>
            <a:r>
              <a:rPr lang="en-US" sz="1400" dirty="0">
                <a:solidFill>
                  <a:srgbClr val="002060"/>
                </a:solidFill>
              </a:rPr>
              <a:t>Typically, it is a newly built FPSO unit or a vessel that has been converted from an oil tanker. The global FPSO market is divided into three types: new build ships, redeployed and converted ships.</a:t>
            </a:r>
          </a:p>
          <a:p>
            <a:pPr marL="285750" indent="-285750" algn="just">
              <a:lnSpc>
                <a:spcPct val="150000"/>
              </a:lnSpc>
              <a:buFont typeface="Wingdings" pitchFamily="2" charset="2"/>
              <a:buChar char="Ø"/>
            </a:pPr>
            <a:r>
              <a:rPr lang="en-US" sz="1400" dirty="0">
                <a:solidFill>
                  <a:srgbClr val="002060"/>
                </a:solidFill>
              </a:rPr>
              <a:t>The segment of converted FPSO systems now controls the market. On the other hand, the demand for brand-new FPSO systems has declined due to the drop in oil prices in the oil and gas exploration sectors.</a:t>
            </a:r>
          </a:p>
          <a:p>
            <a:pPr marL="285750" indent="-285750" algn="just">
              <a:lnSpc>
                <a:spcPct val="150000"/>
              </a:lnSpc>
              <a:buFont typeface="Wingdings" pitchFamily="2" charset="2"/>
              <a:buChar char="Ø"/>
            </a:pPr>
            <a:r>
              <a:rPr lang="en-US" sz="1400" dirty="0">
                <a:solidFill>
                  <a:srgbClr val="002060"/>
                </a:solidFill>
              </a:rPr>
              <a:t>It is a frequent practice to convert a transportation vessel into an FPSO to reduce costs, shorten lead times or manage assets. A used tanker may cost several hundred million dollars to buy and convert into a production unit like an FPSO, but a newly built FPSO with the same capacity may cost up to a billion dollars to design, engineer and build. A tanker could be transformed into an FPSO in months, while a brand-new FPSO would require many years from the final investment decision (FID).</a:t>
            </a:r>
          </a:p>
        </p:txBody>
      </p:sp>
    </p:spTree>
    <p:extLst>
      <p:ext uri="{BB962C8B-B14F-4D97-AF65-F5344CB8AC3E}">
        <p14:creationId xmlns:p14="http://schemas.microsoft.com/office/powerpoint/2010/main" val="15266778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11</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1354217"/>
          </a:xfrm>
          <a:prstGeom prst="rect">
            <a:avLst/>
          </a:prstGeom>
          <a:noFill/>
        </p:spPr>
        <p:txBody>
          <a:bodyPr wrap="square" lIns="0" tIns="0" rIns="0" bIns="0" rtlCol="0">
            <a:spAutoFit/>
          </a:bodyPr>
          <a:lstStyle/>
          <a:p>
            <a:pPr algn="ctr"/>
            <a:r>
              <a:rPr lang="en-US" sz="4400" dirty="0">
                <a:solidFill>
                  <a:schemeClr val="bg1"/>
                </a:solidFill>
                <a:latin typeface="+mj-lt"/>
              </a:rPr>
              <a:t>MARKET SEGMENTATION</a:t>
            </a:r>
          </a:p>
          <a:p>
            <a:pPr algn="ctr"/>
            <a:r>
              <a:rPr lang="en-US" sz="4400" dirty="0">
                <a:solidFill>
                  <a:schemeClr val="bg1"/>
                </a:solidFill>
                <a:latin typeface="+mj-lt"/>
              </a:rPr>
              <a:t>BY REGION</a:t>
            </a:r>
          </a:p>
        </p:txBody>
      </p:sp>
      <p:sp>
        <p:nvSpPr>
          <p:cNvPr id="10" name="TextBox 9">
            <a:extLst>
              <a:ext uri="{FF2B5EF4-FFF2-40B4-BE49-F238E27FC236}">
                <a16:creationId xmlns:a16="http://schemas.microsoft.com/office/drawing/2014/main" id="{181625C9-73E1-472B-B0CE-AA5BFBF5EE1D}"/>
              </a:ext>
            </a:extLst>
          </p:cNvPr>
          <p:cNvSpPr txBox="1"/>
          <p:nvPr/>
        </p:nvSpPr>
        <p:spPr>
          <a:xfrm>
            <a:off x="7067512" y="2136436"/>
            <a:ext cx="4841984" cy="1846659"/>
          </a:xfrm>
          <a:prstGeom prst="rect">
            <a:avLst/>
          </a:prstGeom>
          <a:noFill/>
        </p:spPr>
        <p:txBody>
          <a:bodyPr wrap="square" lIns="0" tIns="0" rIns="0" bIns="0" rtlCol="0">
            <a:spAutoFit/>
          </a:bodyPr>
          <a:lstStyle/>
          <a:p>
            <a:pPr marL="342900" indent="-342900" fontAlgn="b">
              <a:buFont typeface="Arial" pitchFamily="34" charset="0"/>
              <a:buChar char="•"/>
            </a:pPr>
            <a:r>
              <a:rPr lang="en-IN" sz="2400" dirty="0">
                <a:solidFill>
                  <a:schemeClr val="bg1"/>
                </a:solidFill>
              </a:rPr>
              <a:t>North America</a:t>
            </a:r>
          </a:p>
          <a:p>
            <a:pPr marL="342900" indent="-342900" fontAlgn="b">
              <a:buFont typeface="Arial" pitchFamily="34" charset="0"/>
              <a:buChar char="•"/>
            </a:pPr>
            <a:r>
              <a:rPr lang="en-IN" sz="2400" dirty="0">
                <a:solidFill>
                  <a:schemeClr val="bg1"/>
                </a:solidFill>
              </a:rPr>
              <a:t>South America</a:t>
            </a:r>
          </a:p>
          <a:p>
            <a:pPr marL="342900" indent="-342900" fontAlgn="b">
              <a:buFont typeface="Arial" pitchFamily="34" charset="0"/>
              <a:buChar char="•"/>
            </a:pPr>
            <a:r>
              <a:rPr lang="en-IN" sz="2400" dirty="0">
                <a:solidFill>
                  <a:schemeClr val="bg1"/>
                </a:solidFill>
              </a:rPr>
              <a:t>Europe</a:t>
            </a:r>
          </a:p>
          <a:p>
            <a:pPr marL="342900" indent="-342900" fontAlgn="b">
              <a:buFont typeface="Arial" pitchFamily="34" charset="0"/>
              <a:buChar char="•"/>
            </a:pPr>
            <a:r>
              <a:rPr lang="en-IN" sz="2400" dirty="0">
                <a:solidFill>
                  <a:schemeClr val="bg1"/>
                </a:solidFill>
              </a:rPr>
              <a:t>Asia-Pacific</a:t>
            </a:r>
          </a:p>
          <a:p>
            <a:pPr marL="342900" indent="-342900" fontAlgn="b">
              <a:buFont typeface="Arial" pitchFamily="34" charset="0"/>
              <a:buChar char="•"/>
            </a:pPr>
            <a:r>
              <a:rPr lang="en-IN" sz="2400" dirty="0">
                <a:solidFill>
                  <a:schemeClr val="bg1"/>
                </a:solidFill>
              </a:rPr>
              <a:t>Middle East &amp; Africa</a:t>
            </a:r>
          </a:p>
        </p:txBody>
      </p:sp>
    </p:spTree>
    <p:extLst>
      <p:ext uri="{BB962C8B-B14F-4D97-AF65-F5344CB8AC3E}">
        <p14:creationId xmlns:p14="http://schemas.microsoft.com/office/powerpoint/2010/main" val="1905838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graphicFrame>
        <p:nvGraphicFramePr>
          <p:cNvPr id="3" name="Table 2">
            <a:extLst>
              <a:ext uri="{FF2B5EF4-FFF2-40B4-BE49-F238E27FC236}">
                <a16:creationId xmlns:a16="http://schemas.microsoft.com/office/drawing/2014/main" id="{60F322B5-C029-8443-8EF7-151DDA5D0CE0}"/>
              </a:ext>
            </a:extLst>
          </p:cNvPr>
          <p:cNvGraphicFramePr>
            <a:graphicFrameLocks noGrp="1"/>
          </p:cNvGraphicFramePr>
          <p:nvPr>
            <p:extLst>
              <p:ext uri="{D42A27DB-BD31-4B8C-83A1-F6EECF244321}">
                <p14:modId xmlns:p14="http://schemas.microsoft.com/office/powerpoint/2010/main" val="2706159507"/>
              </p:ext>
            </p:extLst>
          </p:nvPr>
        </p:nvGraphicFramePr>
        <p:xfrm>
          <a:off x="246580" y="1756884"/>
          <a:ext cx="5711056" cy="3960000"/>
        </p:xfrm>
        <a:graphic>
          <a:graphicData uri="http://schemas.openxmlformats.org/drawingml/2006/table">
            <a:tbl>
              <a:tblPr firstRow="1" bandRow="1">
                <a:tableStyleId>{5FD0F851-EC5A-4D38-B0AD-8093EC10F338}</a:tableStyleId>
              </a:tblPr>
              <a:tblGrid>
                <a:gridCol w="2363056">
                  <a:extLst>
                    <a:ext uri="{9D8B030D-6E8A-4147-A177-3AD203B41FA5}">
                      <a16:colId xmlns:a16="http://schemas.microsoft.com/office/drawing/2014/main" val="652926296"/>
                    </a:ext>
                  </a:extLst>
                </a:gridCol>
                <a:gridCol w="1116000">
                  <a:extLst>
                    <a:ext uri="{9D8B030D-6E8A-4147-A177-3AD203B41FA5}">
                      <a16:colId xmlns:a16="http://schemas.microsoft.com/office/drawing/2014/main" val="176838009"/>
                    </a:ext>
                  </a:extLst>
                </a:gridCol>
                <a:gridCol w="1116000">
                  <a:extLst>
                    <a:ext uri="{9D8B030D-6E8A-4147-A177-3AD203B41FA5}">
                      <a16:colId xmlns:a16="http://schemas.microsoft.com/office/drawing/2014/main" val="1780304529"/>
                    </a:ext>
                  </a:extLst>
                </a:gridCol>
                <a:gridCol w="1116000">
                  <a:extLst>
                    <a:ext uri="{9D8B030D-6E8A-4147-A177-3AD203B41FA5}">
                      <a16:colId xmlns:a16="http://schemas.microsoft.com/office/drawing/2014/main" val="433894847"/>
                    </a:ext>
                  </a:extLst>
                </a:gridCol>
              </a:tblGrid>
              <a:tr h="720000">
                <a:tc>
                  <a:txBody>
                    <a:bodyPr/>
                    <a:lstStyle/>
                    <a:p>
                      <a:pPr algn="ctr">
                        <a:lnSpc>
                          <a:spcPct val="100000"/>
                        </a:lnSpc>
                      </a:pPr>
                      <a:r>
                        <a:rPr lang="en-US" sz="1600" b="1" dirty="0">
                          <a:solidFill>
                            <a:srgbClr val="002060"/>
                          </a:solidFill>
                        </a:rPr>
                        <a:t>Region</a:t>
                      </a:r>
                    </a:p>
                  </a:txBody>
                  <a:tcPr anchor="ctr"/>
                </a:tc>
                <a:tc>
                  <a:txBody>
                    <a:bodyPr/>
                    <a:lstStyle/>
                    <a:p>
                      <a:pPr algn="ctr">
                        <a:lnSpc>
                          <a:spcPct val="100000"/>
                        </a:lnSpc>
                      </a:pPr>
                      <a:r>
                        <a:rPr lang="en-US" sz="1600" b="1" dirty="0">
                          <a:solidFill>
                            <a:srgbClr val="002060"/>
                          </a:solidFill>
                        </a:rPr>
                        <a:t>2022</a:t>
                      </a:r>
                    </a:p>
                  </a:txBody>
                  <a:tcPr anchor="ctr"/>
                </a:tc>
                <a:tc>
                  <a:txBody>
                    <a:bodyPr/>
                    <a:lstStyle/>
                    <a:p>
                      <a:pPr algn="ctr">
                        <a:lnSpc>
                          <a:spcPct val="100000"/>
                        </a:lnSpc>
                      </a:pPr>
                      <a:r>
                        <a:rPr lang="en-US" sz="1600" b="1" dirty="0">
                          <a:solidFill>
                            <a:srgbClr val="002060"/>
                          </a:solidFill>
                        </a:rPr>
                        <a:t>2026</a:t>
                      </a:r>
                    </a:p>
                  </a:txBody>
                  <a:tcPr anchor="ctr"/>
                </a:tc>
                <a:tc>
                  <a:txBody>
                    <a:bodyPr/>
                    <a:lstStyle/>
                    <a:p>
                      <a:pPr algn="ctr">
                        <a:lnSpc>
                          <a:spcPct val="100000"/>
                        </a:lnSpc>
                      </a:pPr>
                      <a:r>
                        <a:rPr lang="en-US" sz="1600" b="1" dirty="0">
                          <a:solidFill>
                            <a:srgbClr val="002060"/>
                          </a:solidFill>
                        </a:rPr>
                        <a:t>2030</a:t>
                      </a:r>
                    </a:p>
                  </a:txBody>
                  <a:tcPr anchor="ctr"/>
                </a:tc>
                <a:extLst>
                  <a:ext uri="{0D108BD9-81ED-4DB2-BD59-A6C34878D82A}">
                    <a16:rowId xmlns:a16="http://schemas.microsoft.com/office/drawing/2014/main" val="730474993"/>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North America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2569780544"/>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 South America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999978900"/>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Europe</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2482070367"/>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Asia-Pacific</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0004"/>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Middle East &amp; Africa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0005"/>
                  </a:ext>
                </a:extLst>
              </a:tr>
            </a:tbl>
          </a:graphicData>
        </a:graphic>
      </p:graphicFrame>
      <p:sp>
        <p:nvSpPr>
          <p:cNvPr id="4" name="Rounded Rectangle 3">
            <a:extLst>
              <a:ext uri="{FF2B5EF4-FFF2-40B4-BE49-F238E27FC236}">
                <a16:creationId xmlns:a16="http://schemas.microsoft.com/office/drawing/2014/main" id="{3D9294C3-11E1-0646-B05B-2C8A2FD4B00A}"/>
              </a:ext>
            </a:extLst>
          </p:cNvPr>
          <p:cNvSpPr/>
          <p:nvPr/>
        </p:nvSpPr>
        <p:spPr>
          <a:xfrm>
            <a:off x="246580" y="964566"/>
            <a:ext cx="5774076" cy="607379"/>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By Region, 2022, 2026 &amp; 2030</a:t>
            </a:r>
          </a:p>
        </p:txBody>
      </p:sp>
      <p:sp>
        <p:nvSpPr>
          <p:cNvPr id="5" name="Rounded Rectangle 7">
            <a:extLst>
              <a:ext uri="{FF2B5EF4-FFF2-40B4-BE49-F238E27FC236}">
                <a16:creationId xmlns:a16="http://schemas.microsoft.com/office/drawing/2014/main" id="{4B6269AB-1044-4D29-92A8-D6E8FFCDCC01}"/>
              </a:ext>
            </a:extLst>
          </p:cNvPr>
          <p:cNvSpPr/>
          <p:nvPr/>
        </p:nvSpPr>
        <p:spPr>
          <a:xfrm>
            <a:off x="6810599" y="964566"/>
            <a:ext cx="4809900" cy="607379"/>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Share (%), By Region, 2022</a:t>
            </a:r>
          </a:p>
        </p:txBody>
      </p:sp>
      <p:graphicFrame>
        <p:nvGraphicFramePr>
          <p:cNvPr id="6" name="Chart 5">
            <a:extLst>
              <a:ext uri="{FF2B5EF4-FFF2-40B4-BE49-F238E27FC236}">
                <a16:creationId xmlns:a16="http://schemas.microsoft.com/office/drawing/2014/main" id="{C8E4B54A-16DA-45BF-869C-C23B427A571F}"/>
              </a:ext>
            </a:extLst>
          </p:cNvPr>
          <p:cNvGraphicFramePr/>
          <p:nvPr/>
        </p:nvGraphicFramePr>
        <p:xfrm>
          <a:off x="6457526" y="1756882"/>
          <a:ext cx="5516045" cy="432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4116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9174"/>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graphicFrame>
        <p:nvGraphicFramePr>
          <p:cNvPr id="3" name="Table 2">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1371093373"/>
              </p:ext>
            </p:extLst>
          </p:nvPr>
        </p:nvGraphicFramePr>
        <p:xfrm>
          <a:off x="246580" y="1765762"/>
          <a:ext cx="11577600" cy="4320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Region</a:t>
                      </a:r>
                    </a:p>
                  </a:txBody>
                  <a:tcPr anchor="ctr"/>
                </a:tc>
                <a:tc>
                  <a:txBody>
                    <a:bodyPr/>
                    <a:lstStyle/>
                    <a:p>
                      <a:pPr algn="ctr">
                        <a:lnSpc>
                          <a:spcPct val="100000"/>
                        </a:lnSpc>
                      </a:pPr>
                      <a:r>
                        <a:rPr lang="en-US" sz="1600" b="1" dirty="0">
                          <a:solidFill>
                            <a:srgbClr val="002060"/>
                          </a:solidFill>
                        </a:rPr>
                        <a:t>2021</a:t>
                      </a:r>
                    </a:p>
                  </a:txBody>
                  <a:tcPr anchor="ctr"/>
                </a:tc>
                <a:tc>
                  <a:txBody>
                    <a:bodyPr/>
                    <a:lstStyle/>
                    <a:p>
                      <a:pPr algn="ctr">
                        <a:lnSpc>
                          <a:spcPct val="100000"/>
                        </a:lnSpc>
                      </a:pPr>
                      <a:r>
                        <a:rPr lang="en-US" sz="1600" b="1" dirty="0">
                          <a:solidFill>
                            <a:srgbClr val="002060"/>
                          </a:solidFill>
                        </a:rPr>
                        <a:t>2022</a:t>
                      </a:r>
                    </a:p>
                  </a:txBody>
                  <a:tcPr anchor="ctr"/>
                </a:tc>
                <a:tc>
                  <a:txBody>
                    <a:bodyPr/>
                    <a:lstStyle/>
                    <a:p>
                      <a:pPr algn="ctr">
                        <a:lnSpc>
                          <a:spcPct val="100000"/>
                        </a:lnSpc>
                      </a:pPr>
                      <a:r>
                        <a:rPr lang="en-US" sz="1600" b="1" dirty="0">
                          <a:solidFill>
                            <a:srgbClr val="002060"/>
                          </a:solidFill>
                        </a:rPr>
                        <a:t>2023</a:t>
                      </a:r>
                    </a:p>
                  </a:txBody>
                  <a:tcPr anchor="ctr"/>
                </a:tc>
                <a:tc>
                  <a:txBody>
                    <a:bodyPr/>
                    <a:lstStyle/>
                    <a:p>
                      <a:pPr algn="ctr">
                        <a:lnSpc>
                          <a:spcPct val="100000"/>
                        </a:lnSpc>
                      </a:pPr>
                      <a:r>
                        <a:rPr lang="en-US" sz="1600" b="1" dirty="0">
                          <a:solidFill>
                            <a:srgbClr val="002060"/>
                          </a:solidFill>
                        </a:rPr>
                        <a:t>2024</a:t>
                      </a:r>
                    </a:p>
                  </a:txBody>
                  <a:tcPr anchor="ctr"/>
                </a:tc>
                <a:tc>
                  <a:txBody>
                    <a:bodyPr/>
                    <a:lstStyle/>
                    <a:p>
                      <a:pPr algn="ctr">
                        <a:lnSpc>
                          <a:spcPct val="100000"/>
                        </a:lnSpc>
                      </a:pPr>
                      <a:r>
                        <a:rPr lang="en-US" sz="1600" b="1" dirty="0">
                          <a:solidFill>
                            <a:srgbClr val="002060"/>
                          </a:solidFill>
                        </a:rPr>
                        <a:t>2025</a:t>
                      </a:r>
                    </a:p>
                  </a:txBody>
                  <a:tcPr anchor="ctr"/>
                </a:tc>
                <a:tc>
                  <a:txBody>
                    <a:bodyPr/>
                    <a:lstStyle/>
                    <a:p>
                      <a:pPr algn="ctr">
                        <a:lnSpc>
                          <a:spcPct val="100000"/>
                        </a:lnSpc>
                      </a:pPr>
                      <a:r>
                        <a:rPr lang="en-US" sz="1600" b="1" dirty="0">
                          <a:solidFill>
                            <a:srgbClr val="002060"/>
                          </a:solidFill>
                        </a:rPr>
                        <a:t>2026</a:t>
                      </a:r>
                    </a:p>
                  </a:txBody>
                  <a:tcPr anchor="ctr"/>
                </a:tc>
                <a:tc>
                  <a:txBody>
                    <a:bodyPr/>
                    <a:lstStyle/>
                    <a:p>
                      <a:pPr algn="ctr">
                        <a:lnSpc>
                          <a:spcPct val="100000"/>
                        </a:lnSpc>
                      </a:pPr>
                      <a:r>
                        <a:rPr lang="en-US" sz="1600" b="1" dirty="0">
                          <a:solidFill>
                            <a:srgbClr val="002060"/>
                          </a:solidFill>
                        </a:rPr>
                        <a:t>2027</a:t>
                      </a:r>
                    </a:p>
                  </a:txBody>
                  <a:tcPr anchor="ctr"/>
                </a:tc>
                <a:tc>
                  <a:txBody>
                    <a:bodyPr/>
                    <a:lstStyle/>
                    <a:p>
                      <a:pPr algn="ctr">
                        <a:lnSpc>
                          <a:spcPct val="100000"/>
                        </a:lnSpc>
                      </a:pPr>
                      <a:r>
                        <a:rPr lang="en-US" sz="1600" b="1" dirty="0">
                          <a:solidFill>
                            <a:srgbClr val="002060"/>
                          </a:solidFill>
                        </a:rPr>
                        <a:t>2028</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anchor="ctr"/>
                </a:tc>
                <a:extLst>
                  <a:ext uri="{0D108BD9-81ED-4DB2-BD59-A6C34878D82A}">
                    <a16:rowId xmlns:a16="http://schemas.microsoft.com/office/drawing/2014/main" val="730474993"/>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North America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79157403"/>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 South America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2773739970"/>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Europe</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948065470"/>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Asia-Pacific</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0004"/>
                  </a:ext>
                </a:extLst>
              </a:tr>
              <a:tr h="648000">
                <a:tc>
                  <a:txBody>
                    <a:bodyPr/>
                    <a:lstStyle/>
                    <a:p>
                      <a:pPr marL="0" algn="ctr" defTabSz="914400" rtl="0" eaLnBrk="1" fontAlgn="b" latinLnBrk="0" hangingPunct="1"/>
                      <a:r>
                        <a:rPr lang="en-US" sz="1400" b="0" i="0" u="none" strike="noStrike" kern="1200" dirty="0">
                          <a:solidFill>
                            <a:srgbClr val="002060"/>
                          </a:solidFill>
                          <a:effectLst/>
                          <a:latin typeface="Calibri" panose="020F0502020204030204" pitchFamily="34" charset="0"/>
                          <a:ea typeface="+mn-ea"/>
                          <a:cs typeface="+mn-cs"/>
                        </a:rPr>
                        <a:t>Middle East &amp; Africa</a:t>
                      </a:r>
                    </a:p>
                  </a:txBody>
                  <a:tcPr marL="7620" marR="7620" marT="762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panose="020F0502020204030204" pitchFamily="34" charset="0"/>
                          <a:ea typeface="+mn-ea"/>
                          <a:cs typeface="+mn-cs"/>
                        </a:rPr>
                        <a:t>XX</a:t>
                      </a:r>
                    </a:p>
                  </a:txBody>
                  <a:tcPr marL="0" marR="0" marT="0" marB="0" anchor="ctr"/>
                </a:tc>
                <a:extLst>
                  <a:ext uri="{0D108BD9-81ED-4DB2-BD59-A6C34878D82A}">
                    <a16:rowId xmlns:a16="http://schemas.microsoft.com/office/drawing/2014/main" val="10005"/>
                  </a:ext>
                </a:extLst>
              </a:tr>
            </a:tbl>
          </a:graphicData>
        </a:graphic>
      </p:graphicFrame>
      <p:sp>
        <p:nvSpPr>
          <p:cNvPr id="4" name="Rounded Rectangle 3">
            <a:extLst>
              <a:ext uri="{FF2B5EF4-FFF2-40B4-BE49-F238E27FC236}">
                <a16:creationId xmlns:a16="http://schemas.microsoft.com/office/drawing/2014/main" id="{2D416EE7-150A-FD47-A584-B7C5A34532FA}"/>
              </a:ext>
            </a:extLst>
          </p:cNvPr>
          <p:cNvSpPr/>
          <p:nvPr/>
        </p:nvSpPr>
        <p:spPr>
          <a:xfrm>
            <a:off x="246579" y="973444"/>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Global Floating Production Storage and Offloading (FPSO) Market Value (US$ Million), By Region, 2021-2030</a:t>
            </a:r>
          </a:p>
        </p:txBody>
      </p:sp>
    </p:spTree>
    <p:extLst>
      <p:ext uri="{BB962C8B-B14F-4D97-AF65-F5344CB8AC3E}">
        <p14:creationId xmlns:p14="http://schemas.microsoft.com/office/powerpoint/2010/main" val="215032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3" name="Rounded Rectangle 8">
            <a:extLst>
              <a:ext uri="{FF2B5EF4-FFF2-40B4-BE49-F238E27FC236}">
                <a16:creationId xmlns:a16="http://schemas.microsoft.com/office/drawing/2014/main" id="{7080DBDF-0A61-4DFE-A5E9-F61362FBA77A}"/>
              </a:ext>
            </a:extLst>
          </p:cNvPr>
          <p:cNvSpPr/>
          <p:nvPr/>
        </p:nvSpPr>
        <p:spPr>
          <a:xfrm>
            <a:off x="310055" y="1117403"/>
            <a:ext cx="10911600"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2021-2030</a:t>
            </a:r>
          </a:p>
        </p:txBody>
      </p:sp>
      <p:graphicFrame>
        <p:nvGraphicFramePr>
          <p:cNvPr id="5" name="Chart 4">
            <a:extLst>
              <a:ext uri="{FF2B5EF4-FFF2-40B4-BE49-F238E27FC236}">
                <a16:creationId xmlns:a16="http://schemas.microsoft.com/office/drawing/2014/main" id="{AA8427B2-17E6-F094-4224-DD646AA9FBCF}"/>
              </a:ext>
            </a:extLst>
          </p:cNvPr>
          <p:cNvGraphicFramePr/>
          <p:nvPr>
            <p:extLst>
              <p:ext uri="{D42A27DB-BD31-4B8C-83A1-F6EECF244321}">
                <p14:modId xmlns:p14="http://schemas.microsoft.com/office/powerpoint/2010/main" val="4278107861"/>
              </p:ext>
            </p:extLst>
          </p:nvPr>
        </p:nvGraphicFramePr>
        <p:xfrm>
          <a:off x="319579" y="1948712"/>
          <a:ext cx="11042688" cy="44989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4582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SEGMENTATION – BY REGION</a:t>
            </a:r>
          </a:p>
        </p:txBody>
      </p:sp>
      <p:sp>
        <p:nvSpPr>
          <p:cNvPr id="8" name="Rounded Rectangle 8">
            <a:extLst>
              <a:ext uri="{FF2B5EF4-FFF2-40B4-BE49-F238E27FC236}">
                <a16:creationId xmlns:a16="http://schemas.microsoft.com/office/drawing/2014/main" id="{7080DBDF-0A61-4DFE-A5E9-F61362FBA77A}"/>
              </a:ext>
            </a:extLst>
          </p:cNvPr>
          <p:cNvSpPr/>
          <p:nvPr/>
        </p:nvSpPr>
        <p:spPr>
          <a:xfrm>
            <a:off x="310055" y="1117403"/>
            <a:ext cx="4856134" cy="493486"/>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a:t>
            </a:r>
          </a:p>
        </p:txBody>
      </p:sp>
      <p:sp>
        <p:nvSpPr>
          <p:cNvPr id="7" name="Rounded Rectangle 22">
            <a:extLst>
              <a:ext uri="{FF2B5EF4-FFF2-40B4-BE49-F238E27FC236}">
                <a16:creationId xmlns:a16="http://schemas.microsoft.com/office/drawing/2014/main" id="{197C8C7C-6220-4812-AD76-AF5385AB6C1D}"/>
              </a:ext>
            </a:extLst>
          </p:cNvPr>
          <p:cNvSpPr/>
          <p:nvPr/>
        </p:nvSpPr>
        <p:spPr>
          <a:xfrm>
            <a:off x="310056" y="1744717"/>
            <a:ext cx="11682248" cy="4702987"/>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buFont typeface="Wingdings" pitchFamily="2" charset="2"/>
              <a:buChar char="Ø"/>
            </a:pPr>
            <a:r>
              <a:rPr lang="en-US" sz="1400" dirty="0">
                <a:solidFill>
                  <a:srgbClr val="002060"/>
                </a:solidFill>
              </a:rPr>
              <a:t>The South America floating production storage and offloading (FPSO) market was US$ XX Million in 2022 and is expected to reach US$ XX Million by 2030, growing with a CAGR of XX% between 2023 and 2030.</a:t>
            </a:r>
          </a:p>
          <a:p>
            <a:pPr marL="285750" indent="-285750" algn="just">
              <a:lnSpc>
                <a:spcPct val="150000"/>
              </a:lnSpc>
              <a:buFont typeface="Wingdings" pitchFamily="2" charset="2"/>
              <a:buChar char="Ø"/>
            </a:pPr>
            <a:r>
              <a:rPr lang="en-US" sz="1400" dirty="0">
                <a:solidFill>
                  <a:srgbClr val="002060"/>
                </a:solidFill>
              </a:rPr>
              <a:t>The South American region is anticipated to have the biggest influence on the global FPSO market. Since the need for FPSOs has significantly expanded recently, Brazil and Guyana are the two major nations on the market.</a:t>
            </a:r>
          </a:p>
          <a:p>
            <a:pPr marL="285750" indent="-285750" algn="just">
              <a:lnSpc>
                <a:spcPct val="150000"/>
              </a:lnSpc>
              <a:buFont typeface="Wingdings" pitchFamily="2" charset="2"/>
              <a:buChar char="Ø"/>
            </a:pPr>
            <a:r>
              <a:rPr lang="en-US" sz="1400" dirty="0">
                <a:solidFill>
                  <a:srgbClr val="002060"/>
                </a:solidFill>
              </a:rPr>
              <a:t>Most FPSO units have been operational in Brazil over the past five years. As of 2020, the </a:t>
            </a:r>
            <a:r>
              <a:rPr lang="en-US" sz="1400" dirty="0" err="1">
                <a:solidFill>
                  <a:srgbClr val="002060"/>
                </a:solidFill>
              </a:rPr>
              <a:t>Buzios</a:t>
            </a:r>
            <a:r>
              <a:rPr lang="en-US" sz="1400" dirty="0">
                <a:solidFill>
                  <a:srgbClr val="002060"/>
                </a:solidFill>
              </a:rPr>
              <a:t> field had the most FPSOs deployed, with a combined production capacity of 600,000 barrels per day. Lease agreements with various third parties mostly caused the fact mentioned above. Petrobras, the only field operator in the country, has begun its bidding process to choose FPSO companies to build additional units for the field.</a:t>
            </a:r>
          </a:p>
          <a:p>
            <a:pPr marL="285750" indent="-285750" algn="just">
              <a:lnSpc>
                <a:spcPct val="150000"/>
              </a:lnSpc>
              <a:buFont typeface="Wingdings" pitchFamily="2" charset="2"/>
              <a:buChar char="Ø"/>
            </a:pPr>
            <a:r>
              <a:rPr lang="en-US" sz="1400" dirty="0">
                <a:solidFill>
                  <a:srgbClr val="002060"/>
                </a:solidFill>
              </a:rPr>
              <a:t>Rio de Janeiro, where nearly all the producing areas were offshore, had Brazil's greatest crude oil output in 2020, generating around 853 million barrels. Additionally, seven out of ten FPSO contracted projects in 2021 originated from Brazil and three more will be included in the nation's portfolio in 2022.</a:t>
            </a:r>
          </a:p>
          <a:p>
            <a:pPr marL="285750" indent="-285750" algn="just">
              <a:lnSpc>
                <a:spcPct val="150000"/>
              </a:lnSpc>
              <a:buFont typeface="Wingdings" pitchFamily="2" charset="2"/>
              <a:buChar char="Ø"/>
            </a:pPr>
            <a:r>
              <a:rPr lang="en-US" sz="1400" dirty="0">
                <a:solidFill>
                  <a:srgbClr val="002060"/>
                </a:solidFill>
              </a:rPr>
              <a:t>A joint venture managed by Saipem received an FPSO building contract from Petrobras in June 2021 for developing the offshore </a:t>
            </a:r>
            <a:r>
              <a:rPr lang="en-US" sz="1400" dirty="0" err="1">
                <a:solidFill>
                  <a:srgbClr val="002060"/>
                </a:solidFill>
              </a:rPr>
              <a:t>Buzios</a:t>
            </a:r>
            <a:r>
              <a:rPr lang="en-US" sz="1400" dirty="0">
                <a:solidFill>
                  <a:srgbClr val="002060"/>
                </a:solidFill>
              </a:rPr>
              <a:t> field. Saipem and </a:t>
            </a:r>
            <a:r>
              <a:rPr lang="en-US" sz="1400" dirty="0" err="1">
                <a:solidFill>
                  <a:srgbClr val="002060"/>
                </a:solidFill>
              </a:rPr>
              <a:t>DSME</a:t>
            </a:r>
            <a:r>
              <a:rPr lang="en-US" sz="1400" dirty="0">
                <a:solidFill>
                  <a:srgbClr val="002060"/>
                </a:solidFill>
              </a:rPr>
              <a:t> will create the FPSO with the name P-79 with a daily processing capacity for oil of 180,000 barrels and a daily processing capacity for gas of 7.2 million cubic meters. The unit and other FPSOs for the field are anticipated to start operating before 2027.</a:t>
            </a:r>
          </a:p>
          <a:p>
            <a:pPr marL="285750" indent="-285750" algn="just">
              <a:lnSpc>
                <a:spcPct val="150000"/>
              </a:lnSpc>
              <a:buFont typeface="Wingdings" pitchFamily="2" charset="2"/>
              <a:buChar char="Ø"/>
            </a:pPr>
            <a:r>
              <a:rPr lang="en-US" sz="1400" dirty="0">
                <a:solidFill>
                  <a:srgbClr val="002060"/>
                </a:solidFill>
              </a:rPr>
              <a:t>Similarly, Petrobras sent two letters of intent to deliver the </a:t>
            </a:r>
            <a:r>
              <a:rPr lang="en-US" sz="1400" dirty="0" err="1">
                <a:solidFill>
                  <a:srgbClr val="002060"/>
                </a:solidFill>
              </a:rPr>
              <a:t>IPB</a:t>
            </a:r>
            <a:r>
              <a:rPr lang="en-US" sz="1400" dirty="0">
                <a:solidFill>
                  <a:srgbClr val="002060"/>
                </a:solidFill>
              </a:rPr>
              <a:t> FPSO under a lease and operate arrangement to Yinson Holdings Berhad on November 15, 2021. The FPSO will be implemented in the </a:t>
            </a:r>
            <a:r>
              <a:rPr lang="en-US" sz="1400" dirty="0" err="1">
                <a:solidFill>
                  <a:srgbClr val="002060"/>
                </a:solidFill>
              </a:rPr>
              <a:t>Jubarte</a:t>
            </a:r>
            <a:r>
              <a:rPr lang="en-US" sz="1400" dirty="0">
                <a:solidFill>
                  <a:srgbClr val="002060"/>
                </a:solidFill>
              </a:rPr>
              <a:t> field in Brazil's North Campos basin. US$ 5.2 billion project is anticipated to begin operations in 2025 and provide the corporation with service for an additional 22.5 years.</a:t>
            </a:r>
          </a:p>
        </p:txBody>
      </p:sp>
    </p:spTree>
    <p:extLst>
      <p:ext uri="{BB962C8B-B14F-4D97-AF65-F5344CB8AC3E}">
        <p14:creationId xmlns:p14="http://schemas.microsoft.com/office/powerpoint/2010/main" val="4285796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2133091760"/>
              </p:ext>
            </p:extLst>
          </p:nvPr>
        </p:nvGraphicFramePr>
        <p:xfrm>
          <a:off x="325821" y="987972"/>
          <a:ext cx="11457496" cy="3555654"/>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7</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Type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2"/>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Attractiveness Index, By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b="0" i="0" u="none" strike="noStrike" dirty="0">
                          <a:solidFill>
                            <a:srgbClr val="002060"/>
                          </a:solidFill>
                          <a:effectLst/>
                          <a:latin typeface="+mn-lt"/>
                        </a:rPr>
                        <a:t>Oil</a:t>
                      </a:r>
                      <a:r>
                        <a:rPr lang="en-US" sz="1400" kern="1200" dirty="0">
                          <a:solidFill>
                            <a:srgbClr val="002060"/>
                          </a:solidFill>
                          <a:latin typeface="+mn-lt"/>
                          <a:ea typeface="+mn-ea"/>
                          <a:cs typeface="+mn-cs"/>
                        </a:rPr>
                        <a:t>*</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623211139"/>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US$ Million, 2021-2030 and Y-o-Y Growth Analysis (%), 2022-2030</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697975060"/>
                  </a:ext>
                </a:extLst>
              </a:tr>
              <a:tr h="320566">
                <a:tc>
                  <a:txBody>
                    <a:bodyPr/>
                    <a:lstStyle/>
                    <a:p>
                      <a:pPr marL="742950" lvl="1" indent="-285750" algn="l" fontAlgn="ctr">
                        <a:buFont typeface="Wingdings" panose="05000000000000000000" pitchFamily="2" charset="2"/>
                        <a:buChar char="§"/>
                      </a:pPr>
                      <a:r>
                        <a:rPr lang="en-US" sz="1400" b="0" i="0" u="none" strike="noStrike" dirty="0">
                          <a:solidFill>
                            <a:srgbClr val="002060"/>
                          </a:solidFill>
                          <a:effectLst/>
                          <a:latin typeface="+mn-lt"/>
                        </a:rPr>
                        <a:t>LPG</a:t>
                      </a:r>
                    </a:p>
                  </a:txBody>
                  <a:tcPr marL="95250" marR="6350" marT="6350" marB="0"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504171671"/>
                  </a:ext>
                </a:extLst>
              </a:tr>
              <a:tr h="320566">
                <a:tc>
                  <a:txBody>
                    <a:bodyPr/>
                    <a:lstStyle/>
                    <a:p>
                      <a:pPr marL="742950" lvl="1" indent="-285750" algn="l" fontAlgn="ctr">
                        <a:buFont typeface="Wingdings" panose="05000000000000000000" pitchFamily="2" charset="2"/>
                        <a:buChar char="§"/>
                      </a:pPr>
                      <a:r>
                        <a:rPr lang="en-US" sz="1400" b="0" i="0" u="none" strike="noStrike" dirty="0">
                          <a:solidFill>
                            <a:srgbClr val="002060"/>
                          </a:solidFill>
                          <a:effectLst/>
                          <a:latin typeface="+mn-lt"/>
                        </a:rPr>
                        <a:t>LNG</a:t>
                      </a:r>
                    </a:p>
                  </a:txBody>
                  <a:tcPr marL="95250" marR="6350" marT="6350" marB="0"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9"/>
                  </a:ext>
                </a:extLst>
              </a:tr>
              <a:tr h="320566">
                <a:tc>
                  <a:txBody>
                    <a:bodyPr/>
                    <a:lstStyle/>
                    <a:p>
                      <a:pPr marL="742950" lvl="1" indent="-285750" algn="l" fontAlgn="ctr">
                        <a:buFont typeface="Wingdings" panose="05000000000000000000" pitchFamily="2" charset="2"/>
                        <a:buChar char="§"/>
                      </a:pPr>
                      <a:r>
                        <a:rPr lang="en-US" sz="1400" b="0" i="0" u="none" strike="noStrike" dirty="0">
                          <a:solidFill>
                            <a:srgbClr val="002060"/>
                          </a:solidFill>
                          <a:effectLst/>
                          <a:latin typeface="+mn-lt"/>
                        </a:rPr>
                        <a:t>Others</a:t>
                      </a:r>
                    </a:p>
                  </a:txBody>
                  <a:tcPr marL="95250" marR="6350" marT="6350" marB="0"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0"/>
                  </a:ext>
                </a:extLst>
              </a:tr>
            </a:tbl>
          </a:graphicData>
        </a:graphic>
      </p:graphicFrame>
      <p:grpSp>
        <p:nvGrpSpPr>
          <p:cNvPr id="77" name="Group 76">
            <a:extLst>
              <a:ext uri="{FF2B5EF4-FFF2-40B4-BE49-F238E27FC236}">
                <a16:creationId xmlns:a16="http://schemas.microsoft.com/office/drawing/2014/main" id="{C74A0F2B-8D3F-4055-AC95-18419641DE07}"/>
              </a:ext>
            </a:extLst>
          </p:cNvPr>
          <p:cNvGrpSpPr/>
          <p:nvPr/>
        </p:nvGrpSpPr>
        <p:grpSpPr>
          <a:xfrm>
            <a:off x="10645003" y="1730006"/>
            <a:ext cx="947907" cy="180383"/>
            <a:chOff x="8784672" y="5474183"/>
            <a:chExt cx="1031232" cy="201548"/>
          </a:xfrm>
        </p:grpSpPr>
        <p:sp>
          <p:nvSpPr>
            <p:cNvPr id="78" name="Rounded Rectangle 65">
              <a:extLst>
                <a:ext uri="{FF2B5EF4-FFF2-40B4-BE49-F238E27FC236}">
                  <a16:creationId xmlns:a16="http://schemas.microsoft.com/office/drawing/2014/main" id="{5F986FC6-6C44-4CDE-88A0-002FF98E4DCE}"/>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66">
              <a:extLst>
                <a:ext uri="{FF2B5EF4-FFF2-40B4-BE49-F238E27FC236}">
                  <a16:creationId xmlns:a16="http://schemas.microsoft.com/office/drawing/2014/main" id="{4FE779AF-BCEE-4732-B283-F6F72398362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67">
              <a:extLst>
                <a:ext uri="{FF2B5EF4-FFF2-40B4-BE49-F238E27FC236}">
                  <a16:creationId xmlns:a16="http://schemas.microsoft.com/office/drawing/2014/main" id="{F0B4D10E-9B56-4A75-9993-6CC807918D6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12E47417-6FBF-4C20-8903-E2C75DC19BC1}"/>
              </a:ext>
            </a:extLst>
          </p:cNvPr>
          <p:cNvGrpSpPr/>
          <p:nvPr/>
        </p:nvGrpSpPr>
        <p:grpSpPr>
          <a:xfrm>
            <a:off x="10645003" y="2045199"/>
            <a:ext cx="947907" cy="180383"/>
            <a:chOff x="8784672" y="5474183"/>
            <a:chExt cx="1031232" cy="201548"/>
          </a:xfrm>
        </p:grpSpPr>
        <p:sp>
          <p:nvSpPr>
            <p:cNvPr id="87" name="Rounded Rectangle 69">
              <a:extLst>
                <a:ext uri="{FF2B5EF4-FFF2-40B4-BE49-F238E27FC236}">
                  <a16:creationId xmlns:a16="http://schemas.microsoft.com/office/drawing/2014/main" id="{AA5ED5EF-4C15-48D2-A034-D98692B8AFA8}"/>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70">
              <a:extLst>
                <a:ext uri="{FF2B5EF4-FFF2-40B4-BE49-F238E27FC236}">
                  <a16:creationId xmlns:a16="http://schemas.microsoft.com/office/drawing/2014/main" id="{AA702BC0-B8E1-49CA-A1EC-D9CCD85FFFEC}"/>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71">
              <a:extLst>
                <a:ext uri="{FF2B5EF4-FFF2-40B4-BE49-F238E27FC236}">
                  <a16:creationId xmlns:a16="http://schemas.microsoft.com/office/drawing/2014/main" id="{78703567-788C-4E13-BF40-2D6CF09BF55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25DD796B-0157-428D-AB92-CC65473EF63E}"/>
              </a:ext>
            </a:extLst>
          </p:cNvPr>
          <p:cNvGrpSpPr/>
          <p:nvPr/>
        </p:nvGrpSpPr>
        <p:grpSpPr>
          <a:xfrm>
            <a:off x="10645003" y="2692294"/>
            <a:ext cx="947907" cy="180383"/>
            <a:chOff x="8784672" y="5474183"/>
            <a:chExt cx="1031232" cy="201548"/>
          </a:xfrm>
        </p:grpSpPr>
        <p:sp>
          <p:nvSpPr>
            <p:cNvPr id="91" name="Rounded Rectangle 73">
              <a:extLst>
                <a:ext uri="{FF2B5EF4-FFF2-40B4-BE49-F238E27FC236}">
                  <a16:creationId xmlns:a16="http://schemas.microsoft.com/office/drawing/2014/main" id="{023000C7-36A5-402A-810C-952FD5BCE7EC}"/>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74">
              <a:extLst>
                <a:ext uri="{FF2B5EF4-FFF2-40B4-BE49-F238E27FC236}">
                  <a16:creationId xmlns:a16="http://schemas.microsoft.com/office/drawing/2014/main" id="{1935E02D-A98B-4F35-BC82-1258F4E06733}"/>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75">
              <a:extLst>
                <a:ext uri="{FF2B5EF4-FFF2-40B4-BE49-F238E27FC236}">
                  <a16:creationId xmlns:a16="http://schemas.microsoft.com/office/drawing/2014/main" id="{FCCFBB80-A618-416B-BA8E-32FEE7D2ABB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73643CD6-EEB2-48A9-A891-52F738E41422}"/>
              </a:ext>
            </a:extLst>
          </p:cNvPr>
          <p:cNvGrpSpPr/>
          <p:nvPr/>
        </p:nvGrpSpPr>
        <p:grpSpPr>
          <a:xfrm>
            <a:off x="10645003" y="2371265"/>
            <a:ext cx="947907" cy="180383"/>
            <a:chOff x="8784672" y="5474183"/>
            <a:chExt cx="1031232" cy="201548"/>
          </a:xfrm>
        </p:grpSpPr>
        <p:sp>
          <p:nvSpPr>
            <p:cNvPr id="106" name="Rounded Rectangle 85">
              <a:extLst>
                <a:ext uri="{FF2B5EF4-FFF2-40B4-BE49-F238E27FC236}">
                  <a16:creationId xmlns:a16="http://schemas.microsoft.com/office/drawing/2014/main" id="{7BDEA762-1ABE-4754-858C-82E76D965B3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ounded Rectangle 86">
              <a:extLst>
                <a:ext uri="{FF2B5EF4-FFF2-40B4-BE49-F238E27FC236}">
                  <a16:creationId xmlns:a16="http://schemas.microsoft.com/office/drawing/2014/main" id="{AEB6E7DC-2035-4BDA-BE5F-7AA133E1FD25}"/>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87">
              <a:extLst>
                <a:ext uri="{FF2B5EF4-FFF2-40B4-BE49-F238E27FC236}">
                  <a16:creationId xmlns:a16="http://schemas.microsoft.com/office/drawing/2014/main" id="{AC947022-5690-4FEF-95CA-151C1701F73F}"/>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D29BFD4D-78A0-46EB-B4E7-58F6552249CF}"/>
              </a:ext>
            </a:extLst>
          </p:cNvPr>
          <p:cNvGrpSpPr/>
          <p:nvPr/>
        </p:nvGrpSpPr>
        <p:grpSpPr>
          <a:xfrm>
            <a:off x="10645003" y="3019940"/>
            <a:ext cx="947907" cy="180383"/>
            <a:chOff x="8784672" y="5474183"/>
            <a:chExt cx="1031232" cy="201548"/>
          </a:xfrm>
        </p:grpSpPr>
        <p:sp>
          <p:nvSpPr>
            <p:cNvPr id="110" name="Rounded Rectangle 89">
              <a:extLst>
                <a:ext uri="{FF2B5EF4-FFF2-40B4-BE49-F238E27FC236}">
                  <a16:creationId xmlns:a16="http://schemas.microsoft.com/office/drawing/2014/main" id="{29513703-ECFA-400F-8DC4-9A150ED7F18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90">
              <a:extLst>
                <a:ext uri="{FF2B5EF4-FFF2-40B4-BE49-F238E27FC236}">
                  <a16:creationId xmlns:a16="http://schemas.microsoft.com/office/drawing/2014/main" id="{9DEC07D8-9084-49EA-B6E9-E2B719A79C8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91">
              <a:extLst>
                <a:ext uri="{FF2B5EF4-FFF2-40B4-BE49-F238E27FC236}">
                  <a16:creationId xmlns:a16="http://schemas.microsoft.com/office/drawing/2014/main" id="{54EA0A95-FE3C-4E7B-BDFA-A6B00FFBF76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479238-F5A9-483D-B22A-6A1A8AD4DA0A}"/>
              </a:ext>
            </a:extLst>
          </p:cNvPr>
          <p:cNvGrpSpPr/>
          <p:nvPr/>
        </p:nvGrpSpPr>
        <p:grpSpPr>
          <a:xfrm>
            <a:off x="10645003" y="3343672"/>
            <a:ext cx="947907" cy="180383"/>
            <a:chOff x="8784672" y="5474183"/>
            <a:chExt cx="1031232" cy="201548"/>
          </a:xfrm>
        </p:grpSpPr>
        <p:sp>
          <p:nvSpPr>
            <p:cNvPr id="114" name="Rounded Rectangle 93">
              <a:extLst>
                <a:ext uri="{FF2B5EF4-FFF2-40B4-BE49-F238E27FC236}">
                  <a16:creationId xmlns:a16="http://schemas.microsoft.com/office/drawing/2014/main" id="{05BB7D05-1B26-4B68-8CB7-002041727F4B}"/>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94">
              <a:extLst>
                <a:ext uri="{FF2B5EF4-FFF2-40B4-BE49-F238E27FC236}">
                  <a16:creationId xmlns:a16="http://schemas.microsoft.com/office/drawing/2014/main" id="{F5CDF187-D0FC-4829-B80C-3A6A9BF54606}"/>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95">
              <a:extLst>
                <a:ext uri="{FF2B5EF4-FFF2-40B4-BE49-F238E27FC236}">
                  <a16:creationId xmlns:a16="http://schemas.microsoft.com/office/drawing/2014/main" id="{DDB6E294-AA24-4CFE-B7B6-95BE9FBA465D}"/>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02012E9-859C-43F5-A15D-C999BB5EDC73}"/>
              </a:ext>
            </a:extLst>
          </p:cNvPr>
          <p:cNvGrpSpPr/>
          <p:nvPr/>
        </p:nvGrpSpPr>
        <p:grpSpPr>
          <a:xfrm>
            <a:off x="10645003" y="3657654"/>
            <a:ext cx="947907" cy="180383"/>
            <a:chOff x="8784672" y="5474183"/>
            <a:chExt cx="1031232" cy="201548"/>
          </a:xfrm>
        </p:grpSpPr>
        <p:sp>
          <p:nvSpPr>
            <p:cNvPr id="118" name="Rounded Rectangle 97">
              <a:extLst>
                <a:ext uri="{FF2B5EF4-FFF2-40B4-BE49-F238E27FC236}">
                  <a16:creationId xmlns:a16="http://schemas.microsoft.com/office/drawing/2014/main" id="{58BBACE5-3187-455E-9392-999CEF761C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98">
              <a:extLst>
                <a:ext uri="{FF2B5EF4-FFF2-40B4-BE49-F238E27FC236}">
                  <a16:creationId xmlns:a16="http://schemas.microsoft.com/office/drawing/2014/main" id="{8D6C0A63-664A-495F-AF9F-CB3824A9A28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99">
              <a:extLst>
                <a:ext uri="{FF2B5EF4-FFF2-40B4-BE49-F238E27FC236}">
                  <a16:creationId xmlns:a16="http://schemas.microsoft.com/office/drawing/2014/main" id="{A74C1CD8-3B42-4070-BD88-B5DD02B887A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902012E9-859C-43F5-A15D-C999BB5EDC73}"/>
              </a:ext>
            </a:extLst>
          </p:cNvPr>
          <p:cNvGrpSpPr/>
          <p:nvPr/>
        </p:nvGrpSpPr>
        <p:grpSpPr>
          <a:xfrm>
            <a:off x="10642855" y="3964602"/>
            <a:ext cx="947907" cy="180383"/>
            <a:chOff x="8784672" y="5474183"/>
            <a:chExt cx="1031232" cy="201548"/>
          </a:xfrm>
        </p:grpSpPr>
        <p:sp>
          <p:nvSpPr>
            <p:cNvPr id="66" name="Rounded Rectangle 97">
              <a:extLst>
                <a:ext uri="{FF2B5EF4-FFF2-40B4-BE49-F238E27FC236}">
                  <a16:creationId xmlns:a16="http://schemas.microsoft.com/office/drawing/2014/main" id="{58BBACE5-3187-455E-9392-999CEF761C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98">
              <a:extLst>
                <a:ext uri="{FF2B5EF4-FFF2-40B4-BE49-F238E27FC236}">
                  <a16:creationId xmlns:a16="http://schemas.microsoft.com/office/drawing/2014/main" id="{8D6C0A63-664A-495F-AF9F-CB3824A9A28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99">
              <a:extLst>
                <a:ext uri="{FF2B5EF4-FFF2-40B4-BE49-F238E27FC236}">
                  <a16:creationId xmlns:a16="http://schemas.microsoft.com/office/drawing/2014/main" id="{A74C1CD8-3B42-4070-BD88-B5DD02B887A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902012E9-859C-43F5-A15D-C999BB5EDC73}"/>
              </a:ext>
            </a:extLst>
          </p:cNvPr>
          <p:cNvGrpSpPr/>
          <p:nvPr/>
        </p:nvGrpSpPr>
        <p:grpSpPr>
          <a:xfrm>
            <a:off x="10640707" y="4284429"/>
            <a:ext cx="947907" cy="180383"/>
            <a:chOff x="8784672" y="5474183"/>
            <a:chExt cx="1031232" cy="201548"/>
          </a:xfrm>
        </p:grpSpPr>
        <p:sp>
          <p:nvSpPr>
            <p:cNvPr id="70" name="Rounded Rectangle 97">
              <a:extLst>
                <a:ext uri="{FF2B5EF4-FFF2-40B4-BE49-F238E27FC236}">
                  <a16:creationId xmlns:a16="http://schemas.microsoft.com/office/drawing/2014/main" id="{58BBACE5-3187-455E-9392-999CEF761C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98">
              <a:extLst>
                <a:ext uri="{FF2B5EF4-FFF2-40B4-BE49-F238E27FC236}">
                  <a16:creationId xmlns:a16="http://schemas.microsoft.com/office/drawing/2014/main" id="{8D6C0A63-664A-495F-AF9F-CB3824A9A28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99">
              <a:extLst>
                <a:ext uri="{FF2B5EF4-FFF2-40B4-BE49-F238E27FC236}">
                  <a16:creationId xmlns:a16="http://schemas.microsoft.com/office/drawing/2014/main" id="{A74C1CD8-3B42-4070-BD88-B5DD02B887A0}"/>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6961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4" name="Rounded Rectangle 3">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By Type, 2021-2030</a:t>
            </a:r>
          </a:p>
        </p:txBody>
      </p:sp>
      <p:graphicFrame>
        <p:nvGraphicFramePr>
          <p:cNvPr id="5" name="Table 4">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748289195"/>
              </p:ext>
            </p:extLst>
          </p:nvPr>
        </p:nvGraphicFramePr>
        <p:xfrm>
          <a:off x="246579" y="1756932"/>
          <a:ext cx="11577600" cy="3672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Type</a:t>
                      </a:r>
                    </a:p>
                  </a:txBody>
                  <a:tcPr marL="91616" marR="91616" marT="45808" marB="45808" anchor="ctr"/>
                </a:tc>
                <a:tc>
                  <a:txBody>
                    <a:bodyPr/>
                    <a:lstStyle/>
                    <a:p>
                      <a:pPr algn="ctr">
                        <a:lnSpc>
                          <a:spcPct val="100000"/>
                        </a:lnSpc>
                      </a:pPr>
                      <a:r>
                        <a:rPr lang="en-US" sz="1600" b="1" dirty="0">
                          <a:solidFill>
                            <a:srgbClr val="002060"/>
                          </a:solidFill>
                        </a:rPr>
                        <a:t>2021</a:t>
                      </a:r>
                    </a:p>
                  </a:txBody>
                  <a:tcPr marL="91616" marR="91616" marT="45808" marB="45808" anchor="ctr"/>
                </a:tc>
                <a:tc>
                  <a:txBody>
                    <a:bodyPr/>
                    <a:lstStyle/>
                    <a:p>
                      <a:pPr algn="ctr">
                        <a:lnSpc>
                          <a:spcPct val="100000"/>
                        </a:lnSpc>
                      </a:pPr>
                      <a:r>
                        <a:rPr lang="en-US" sz="1600" b="1" dirty="0">
                          <a:solidFill>
                            <a:srgbClr val="002060"/>
                          </a:solidFill>
                        </a:rPr>
                        <a:t>2022</a:t>
                      </a:r>
                    </a:p>
                  </a:txBody>
                  <a:tcPr marL="91616" marR="91616" marT="45808" marB="45808" anchor="ctr"/>
                </a:tc>
                <a:tc>
                  <a:txBody>
                    <a:bodyPr/>
                    <a:lstStyle/>
                    <a:p>
                      <a:pPr algn="ctr">
                        <a:lnSpc>
                          <a:spcPct val="100000"/>
                        </a:lnSpc>
                      </a:pPr>
                      <a:r>
                        <a:rPr lang="en-US" sz="1600" b="1" dirty="0">
                          <a:solidFill>
                            <a:srgbClr val="002060"/>
                          </a:solidFill>
                        </a:rPr>
                        <a:t>2023</a:t>
                      </a:r>
                    </a:p>
                  </a:txBody>
                  <a:tcPr marL="91616" marR="91616" marT="45808" marB="45808" anchor="ctr"/>
                </a:tc>
                <a:tc>
                  <a:txBody>
                    <a:bodyPr/>
                    <a:lstStyle/>
                    <a:p>
                      <a:pPr algn="ctr">
                        <a:lnSpc>
                          <a:spcPct val="100000"/>
                        </a:lnSpc>
                      </a:pPr>
                      <a:r>
                        <a:rPr lang="en-US" sz="1600" b="1" dirty="0">
                          <a:solidFill>
                            <a:srgbClr val="002060"/>
                          </a:solidFill>
                        </a:rPr>
                        <a:t>2024</a:t>
                      </a:r>
                    </a:p>
                  </a:txBody>
                  <a:tcPr marL="91616" marR="91616" marT="45808" marB="45808" anchor="ctr"/>
                </a:tc>
                <a:tc>
                  <a:txBody>
                    <a:bodyPr/>
                    <a:lstStyle/>
                    <a:p>
                      <a:pPr algn="ctr">
                        <a:lnSpc>
                          <a:spcPct val="100000"/>
                        </a:lnSpc>
                      </a:pPr>
                      <a:r>
                        <a:rPr lang="en-US" sz="1600" b="1" dirty="0">
                          <a:solidFill>
                            <a:srgbClr val="002060"/>
                          </a:solidFill>
                        </a:rPr>
                        <a:t>2025</a:t>
                      </a:r>
                    </a:p>
                  </a:txBody>
                  <a:tcPr marL="91616" marR="91616" marT="45808" marB="45808" anchor="ctr"/>
                </a:tc>
                <a:tc>
                  <a:txBody>
                    <a:bodyPr/>
                    <a:lstStyle/>
                    <a:p>
                      <a:pPr algn="ctr">
                        <a:lnSpc>
                          <a:spcPct val="100000"/>
                        </a:lnSpc>
                      </a:pPr>
                      <a:r>
                        <a:rPr lang="en-US" sz="1600" b="1" dirty="0">
                          <a:solidFill>
                            <a:srgbClr val="002060"/>
                          </a:solidFill>
                        </a:rPr>
                        <a:t>2026</a:t>
                      </a:r>
                    </a:p>
                  </a:txBody>
                  <a:tcPr marL="91616" marR="91616" marT="45808" marB="45808" anchor="ctr"/>
                </a:tc>
                <a:tc>
                  <a:txBody>
                    <a:bodyPr/>
                    <a:lstStyle/>
                    <a:p>
                      <a:pPr algn="ctr">
                        <a:lnSpc>
                          <a:spcPct val="100000"/>
                        </a:lnSpc>
                      </a:pPr>
                      <a:r>
                        <a:rPr lang="en-US" sz="1600" b="1" dirty="0">
                          <a:solidFill>
                            <a:srgbClr val="002060"/>
                          </a:solidFill>
                        </a:rPr>
                        <a:t>2027</a:t>
                      </a:r>
                    </a:p>
                  </a:txBody>
                  <a:tcPr marL="91616" marR="91616" marT="45808" marB="45808" anchor="ctr"/>
                </a:tc>
                <a:tc>
                  <a:txBody>
                    <a:bodyPr/>
                    <a:lstStyle/>
                    <a:p>
                      <a:pPr algn="ctr">
                        <a:lnSpc>
                          <a:spcPct val="100000"/>
                        </a:lnSpc>
                      </a:pPr>
                      <a:r>
                        <a:rPr lang="en-US" sz="1600" b="1" dirty="0">
                          <a:solidFill>
                            <a:srgbClr val="002060"/>
                          </a:solidFill>
                        </a:rPr>
                        <a:t>2028</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marL="91616" marR="91616" marT="45808" marB="45808" anchor="ctr"/>
                </a:tc>
                <a:extLst>
                  <a:ext uri="{0D108BD9-81ED-4DB2-BD59-A6C34878D82A}">
                    <a16:rowId xmlns:a16="http://schemas.microsoft.com/office/drawing/2014/main" val="730474993"/>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Oil</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366063998"/>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LPG</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4181788730"/>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LNG</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extLst>
                  <a:ext uri="{0D108BD9-81ED-4DB2-BD59-A6C34878D82A}">
                    <a16:rowId xmlns:a16="http://schemas.microsoft.com/office/drawing/2014/main" val="1644836937"/>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Others</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extLst>
                  <a:ext uri="{0D108BD9-81ED-4DB2-BD59-A6C34878D82A}">
                    <a16:rowId xmlns:a16="http://schemas.microsoft.com/office/drawing/2014/main" val="390455828"/>
                  </a:ext>
                </a:extLst>
              </a:tr>
            </a:tbl>
          </a:graphicData>
        </a:graphic>
      </p:graphicFrame>
    </p:spTree>
    <p:extLst>
      <p:ext uri="{BB962C8B-B14F-4D97-AF65-F5344CB8AC3E}">
        <p14:creationId xmlns:p14="http://schemas.microsoft.com/office/powerpoint/2010/main" val="2918512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4" name="Rounded Rectangle 3">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By Carrier Type, 2021-2030</a:t>
            </a:r>
          </a:p>
        </p:txBody>
      </p:sp>
      <p:graphicFrame>
        <p:nvGraphicFramePr>
          <p:cNvPr id="5" name="Table 4">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3905927534"/>
              </p:ext>
            </p:extLst>
          </p:nvPr>
        </p:nvGraphicFramePr>
        <p:xfrm>
          <a:off x="246579" y="1756932"/>
          <a:ext cx="11577600" cy="3024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Carrier Type</a:t>
                      </a:r>
                    </a:p>
                  </a:txBody>
                  <a:tcPr marL="91616" marR="91616" marT="45808" marB="45808" anchor="ctr"/>
                </a:tc>
                <a:tc>
                  <a:txBody>
                    <a:bodyPr/>
                    <a:lstStyle/>
                    <a:p>
                      <a:pPr algn="ctr">
                        <a:lnSpc>
                          <a:spcPct val="100000"/>
                        </a:lnSpc>
                      </a:pPr>
                      <a:r>
                        <a:rPr lang="en-US" sz="1600" b="1" dirty="0">
                          <a:solidFill>
                            <a:srgbClr val="002060"/>
                          </a:solidFill>
                        </a:rPr>
                        <a:t>2021</a:t>
                      </a:r>
                    </a:p>
                  </a:txBody>
                  <a:tcPr marL="91616" marR="91616" marT="45808" marB="45808" anchor="ctr"/>
                </a:tc>
                <a:tc>
                  <a:txBody>
                    <a:bodyPr/>
                    <a:lstStyle/>
                    <a:p>
                      <a:pPr algn="ctr">
                        <a:lnSpc>
                          <a:spcPct val="100000"/>
                        </a:lnSpc>
                      </a:pPr>
                      <a:r>
                        <a:rPr lang="en-US" sz="1600" b="1" dirty="0">
                          <a:solidFill>
                            <a:srgbClr val="002060"/>
                          </a:solidFill>
                        </a:rPr>
                        <a:t>2022</a:t>
                      </a:r>
                    </a:p>
                  </a:txBody>
                  <a:tcPr marL="91616" marR="91616" marT="45808" marB="45808" anchor="ctr"/>
                </a:tc>
                <a:tc>
                  <a:txBody>
                    <a:bodyPr/>
                    <a:lstStyle/>
                    <a:p>
                      <a:pPr algn="ctr">
                        <a:lnSpc>
                          <a:spcPct val="100000"/>
                        </a:lnSpc>
                      </a:pPr>
                      <a:r>
                        <a:rPr lang="en-US" sz="1600" b="1" dirty="0">
                          <a:solidFill>
                            <a:srgbClr val="002060"/>
                          </a:solidFill>
                        </a:rPr>
                        <a:t>2023</a:t>
                      </a:r>
                    </a:p>
                  </a:txBody>
                  <a:tcPr marL="91616" marR="91616" marT="45808" marB="45808" anchor="ctr"/>
                </a:tc>
                <a:tc>
                  <a:txBody>
                    <a:bodyPr/>
                    <a:lstStyle/>
                    <a:p>
                      <a:pPr algn="ctr">
                        <a:lnSpc>
                          <a:spcPct val="100000"/>
                        </a:lnSpc>
                      </a:pPr>
                      <a:r>
                        <a:rPr lang="en-US" sz="1600" b="1" dirty="0">
                          <a:solidFill>
                            <a:srgbClr val="002060"/>
                          </a:solidFill>
                        </a:rPr>
                        <a:t>2024</a:t>
                      </a:r>
                    </a:p>
                  </a:txBody>
                  <a:tcPr marL="91616" marR="91616" marT="45808" marB="45808" anchor="ctr"/>
                </a:tc>
                <a:tc>
                  <a:txBody>
                    <a:bodyPr/>
                    <a:lstStyle/>
                    <a:p>
                      <a:pPr algn="ctr">
                        <a:lnSpc>
                          <a:spcPct val="100000"/>
                        </a:lnSpc>
                      </a:pPr>
                      <a:r>
                        <a:rPr lang="en-US" sz="1600" b="1" dirty="0">
                          <a:solidFill>
                            <a:srgbClr val="002060"/>
                          </a:solidFill>
                        </a:rPr>
                        <a:t>2025</a:t>
                      </a:r>
                    </a:p>
                  </a:txBody>
                  <a:tcPr marL="91616" marR="91616" marT="45808" marB="45808" anchor="ctr"/>
                </a:tc>
                <a:tc>
                  <a:txBody>
                    <a:bodyPr/>
                    <a:lstStyle/>
                    <a:p>
                      <a:pPr algn="ctr">
                        <a:lnSpc>
                          <a:spcPct val="100000"/>
                        </a:lnSpc>
                      </a:pPr>
                      <a:r>
                        <a:rPr lang="en-US" sz="1600" b="1" dirty="0">
                          <a:solidFill>
                            <a:srgbClr val="002060"/>
                          </a:solidFill>
                        </a:rPr>
                        <a:t>2026</a:t>
                      </a:r>
                    </a:p>
                  </a:txBody>
                  <a:tcPr marL="91616" marR="91616" marT="45808" marB="45808" anchor="ctr"/>
                </a:tc>
                <a:tc>
                  <a:txBody>
                    <a:bodyPr/>
                    <a:lstStyle/>
                    <a:p>
                      <a:pPr algn="ctr">
                        <a:lnSpc>
                          <a:spcPct val="100000"/>
                        </a:lnSpc>
                      </a:pPr>
                      <a:r>
                        <a:rPr lang="en-US" sz="1600" b="1" dirty="0">
                          <a:solidFill>
                            <a:srgbClr val="002060"/>
                          </a:solidFill>
                        </a:rPr>
                        <a:t>2027</a:t>
                      </a:r>
                    </a:p>
                  </a:txBody>
                  <a:tcPr marL="91616" marR="91616" marT="45808" marB="45808" anchor="ctr"/>
                </a:tc>
                <a:tc>
                  <a:txBody>
                    <a:bodyPr/>
                    <a:lstStyle/>
                    <a:p>
                      <a:pPr algn="ctr">
                        <a:lnSpc>
                          <a:spcPct val="100000"/>
                        </a:lnSpc>
                      </a:pPr>
                      <a:r>
                        <a:rPr lang="en-US" sz="1600" b="1" dirty="0">
                          <a:solidFill>
                            <a:srgbClr val="002060"/>
                          </a:solidFill>
                        </a:rPr>
                        <a:t>2028</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marL="91616" marR="91616" marT="45808" marB="45808" anchor="ctr"/>
                </a:tc>
                <a:extLst>
                  <a:ext uri="{0D108BD9-81ED-4DB2-BD59-A6C34878D82A}">
                    <a16:rowId xmlns:a16="http://schemas.microsoft.com/office/drawing/2014/main" val="730474993"/>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Converted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366063998"/>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New Build Ship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4181788730"/>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Redeployed</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Calibri"/>
                          <a:ea typeface="+mn-ea"/>
                          <a:cs typeface="+mn-cs"/>
                        </a:rPr>
                        <a:t>XX</a:t>
                      </a:r>
                      <a:endParaRPr kumimoji="0" lang="en-US" sz="1400" b="0" i="0" u="none" strike="noStrike" kern="1200" cap="none" spc="0" normalizeH="0" baseline="0" noProof="0" dirty="0">
                        <a:ln>
                          <a:noFill/>
                        </a:ln>
                        <a:solidFill>
                          <a:srgbClr val="002060"/>
                        </a:solidFill>
                        <a:effectLst/>
                        <a:uLnTx/>
                        <a:uFillTx/>
                        <a:latin typeface="Calibri"/>
                        <a:ea typeface="+mn-ea"/>
                        <a:cs typeface="+mn-cs"/>
                      </a:endParaRP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a:ea typeface="+mn-ea"/>
                          <a:cs typeface="+mn-cs"/>
                        </a:rPr>
                        <a:t>XX</a:t>
                      </a:r>
                    </a:p>
                  </a:txBody>
                  <a:tcPr marL="0" marR="0" marT="0" marB="0" anchor="ctr"/>
                </a:tc>
                <a:extLst>
                  <a:ext uri="{0D108BD9-81ED-4DB2-BD59-A6C34878D82A}">
                    <a16:rowId xmlns:a16="http://schemas.microsoft.com/office/drawing/2014/main" val="1644836937"/>
                  </a:ext>
                </a:extLst>
              </a:tr>
            </a:tbl>
          </a:graphicData>
        </a:graphic>
      </p:graphicFrame>
    </p:spTree>
    <p:extLst>
      <p:ext uri="{BB962C8B-B14F-4D97-AF65-F5344CB8AC3E}">
        <p14:creationId xmlns:p14="http://schemas.microsoft.com/office/powerpoint/2010/main" val="3490482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4" name="Rounded Rectangle 3">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By Water Depth, 2021-2030</a:t>
            </a:r>
          </a:p>
        </p:txBody>
      </p:sp>
      <p:graphicFrame>
        <p:nvGraphicFramePr>
          <p:cNvPr id="5" name="Table 4">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3471282233"/>
              </p:ext>
            </p:extLst>
          </p:nvPr>
        </p:nvGraphicFramePr>
        <p:xfrm>
          <a:off x="246579" y="1756932"/>
          <a:ext cx="11577600" cy="2376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Water Depth</a:t>
                      </a:r>
                    </a:p>
                  </a:txBody>
                  <a:tcPr marL="91616" marR="91616" marT="45808" marB="45808" anchor="ctr"/>
                </a:tc>
                <a:tc>
                  <a:txBody>
                    <a:bodyPr/>
                    <a:lstStyle/>
                    <a:p>
                      <a:pPr algn="ctr">
                        <a:lnSpc>
                          <a:spcPct val="100000"/>
                        </a:lnSpc>
                      </a:pPr>
                      <a:r>
                        <a:rPr lang="en-US" sz="1600" b="1" dirty="0">
                          <a:solidFill>
                            <a:srgbClr val="002060"/>
                          </a:solidFill>
                        </a:rPr>
                        <a:t>2021</a:t>
                      </a:r>
                    </a:p>
                  </a:txBody>
                  <a:tcPr marL="91616" marR="91616" marT="45808" marB="45808" anchor="ctr"/>
                </a:tc>
                <a:tc>
                  <a:txBody>
                    <a:bodyPr/>
                    <a:lstStyle/>
                    <a:p>
                      <a:pPr algn="ctr">
                        <a:lnSpc>
                          <a:spcPct val="100000"/>
                        </a:lnSpc>
                      </a:pPr>
                      <a:r>
                        <a:rPr lang="en-US" sz="1600" b="1" dirty="0">
                          <a:solidFill>
                            <a:srgbClr val="002060"/>
                          </a:solidFill>
                        </a:rPr>
                        <a:t>2022</a:t>
                      </a:r>
                    </a:p>
                  </a:txBody>
                  <a:tcPr marL="91616" marR="91616" marT="45808" marB="45808" anchor="ctr"/>
                </a:tc>
                <a:tc>
                  <a:txBody>
                    <a:bodyPr/>
                    <a:lstStyle/>
                    <a:p>
                      <a:pPr algn="ctr">
                        <a:lnSpc>
                          <a:spcPct val="100000"/>
                        </a:lnSpc>
                      </a:pPr>
                      <a:r>
                        <a:rPr lang="en-US" sz="1600" b="1" dirty="0">
                          <a:solidFill>
                            <a:srgbClr val="002060"/>
                          </a:solidFill>
                        </a:rPr>
                        <a:t>2023</a:t>
                      </a:r>
                    </a:p>
                  </a:txBody>
                  <a:tcPr marL="91616" marR="91616" marT="45808" marB="45808" anchor="ctr"/>
                </a:tc>
                <a:tc>
                  <a:txBody>
                    <a:bodyPr/>
                    <a:lstStyle/>
                    <a:p>
                      <a:pPr algn="ctr">
                        <a:lnSpc>
                          <a:spcPct val="100000"/>
                        </a:lnSpc>
                      </a:pPr>
                      <a:r>
                        <a:rPr lang="en-US" sz="1600" b="1" dirty="0">
                          <a:solidFill>
                            <a:srgbClr val="002060"/>
                          </a:solidFill>
                        </a:rPr>
                        <a:t>2024</a:t>
                      </a:r>
                    </a:p>
                  </a:txBody>
                  <a:tcPr marL="91616" marR="91616" marT="45808" marB="45808" anchor="ctr"/>
                </a:tc>
                <a:tc>
                  <a:txBody>
                    <a:bodyPr/>
                    <a:lstStyle/>
                    <a:p>
                      <a:pPr algn="ctr">
                        <a:lnSpc>
                          <a:spcPct val="100000"/>
                        </a:lnSpc>
                      </a:pPr>
                      <a:r>
                        <a:rPr lang="en-US" sz="1600" b="1" dirty="0">
                          <a:solidFill>
                            <a:srgbClr val="002060"/>
                          </a:solidFill>
                        </a:rPr>
                        <a:t>2025</a:t>
                      </a:r>
                    </a:p>
                  </a:txBody>
                  <a:tcPr marL="91616" marR="91616" marT="45808" marB="45808" anchor="ctr"/>
                </a:tc>
                <a:tc>
                  <a:txBody>
                    <a:bodyPr/>
                    <a:lstStyle/>
                    <a:p>
                      <a:pPr algn="ctr">
                        <a:lnSpc>
                          <a:spcPct val="100000"/>
                        </a:lnSpc>
                      </a:pPr>
                      <a:r>
                        <a:rPr lang="en-US" sz="1600" b="1" dirty="0">
                          <a:solidFill>
                            <a:srgbClr val="002060"/>
                          </a:solidFill>
                        </a:rPr>
                        <a:t>2026</a:t>
                      </a:r>
                    </a:p>
                  </a:txBody>
                  <a:tcPr marL="91616" marR="91616" marT="45808" marB="45808" anchor="ctr"/>
                </a:tc>
                <a:tc>
                  <a:txBody>
                    <a:bodyPr/>
                    <a:lstStyle/>
                    <a:p>
                      <a:pPr algn="ctr">
                        <a:lnSpc>
                          <a:spcPct val="100000"/>
                        </a:lnSpc>
                      </a:pPr>
                      <a:r>
                        <a:rPr lang="en-US" sz="1600" b="1" dirty="0">
                          <a:solidFill>
                            <a:srgbClr val="002060"/>
                          </a:solidFill>
                        </a:rPr>
                        <a:t>2027</a:t>
                      </a:r>
                    </a:p>
                  </a:txBody>
                  <a:tcPr marL="91616" marR="91616" marT="45808" marB="45808" anchor="ctr"/>
                </a:tc>
                <a:tc>
                  <a:txBody>
                    <a:bodyPr/>
                    <a:lstStyle/>
                    <a:p>
                      <a:pPr algn="ctr">
                        <a:lnSpc>
                          <a:spcPct val="100000"/>
                        </a:lnSpc>
                      </a:pPr>
                      <a:r>
                        <a:rPr lang="en-US" sz="1600" b="1" dirty="0">
                          <a:solidFill>
                            <a:srgbClr val="002060"/>
                          </a:solidFill>
                        </a:rPr>
                        <a:t>2028</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marL="91616" marR="91616" marT="45808" marB="45808" anchor="ctr"/>
                </a:tc>
                <a:extLst>
                  <a:ext uri="{0D108BD9-81ED-4DB2-BD59-A6C34878D82A}">
                    <a16:rowId xmlns:a16="http://schemas.microsoft.com/office/drawing/2014/main" val="730474993"/>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Shallow Water</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366063998"/>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Deep &amp; Ultra-deep Water</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4181788730"/>
                  </a:ext>
                </a:extLst>
              </a:tr>
            </a:tbl>
          </a:graphicData>
        </a:graphic>
      </p:graphicFrame>
    </p:spTree>
    <p:extLst>
      <p:ext uri="{BB962C8B-B14F-4D97-AF65-F5344CB8AC3E}">
        <p14:creationId xmlns:p14="http://schemas.microsoft.com/office/powerpoint/2010/main" val="302140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4" name="Rounded Rectangle 3">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By Hull Type, 2021-2030</a:t>
            </a:r>
          </a:p>
        </p:txBody>
      </p:sp>
      <p:graphicFrame>
        <p:nvGraphicFramePr>
          <p:cNvPr id="5" name="Table 4">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614198184"/>
              </p:ext>
            </p:extLst>
          </p:nvPr>
        </p:nvGraphicFramePr>
        <p:xfrm>
          <a:off x="246579" y="1756932"/>
          <a:ext cx="11577600" cy="2376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Hull Type</a:t>
                      </a:r>
                    </a:p>
                  </a:txBody>
                  <a:tcPr marL="91616" marR="91616" marT="45808" marB="45808" anchor="ctr"/>
                </a:tc>
                <a:tc>
                  <a:txBody>
                    <a:bodyPr/>
                    <a:lstStyle/>
                    <a:p>
                      <a:pPr algn="ctr">
                        <a:lnSpc>
                          <a:spcPct val="100000"/>
                        </a:lnSpc>
                      </a:pPr>
                      <a:r>
                        <a:rPr lang="en-US" sz="1600" b="1" dirty="0">
                          <a:solidFill>
                            <a:srgbClr val="002060"/>
                          </a:solidFill>
                        </a:rPr>
                        <a:t>2021</a:t>
                      </a:r>
                    </a:p>
                  </a:txBody>
                  <a:tcPr marL="91616" marR="91616" marT="45808" marB="45808" anchor="ctr"/>
                </a:tc>
                <a:tc>
                  <a:txBody>
                    <a:bodyPr/>
                    <a:lstStyle/>
                    <a:p>
                      <a:pPr algn="ctr">
                        <a:lnSpc>
                          <a:spcPct val="100000"/>
                        </a:lnSpc>
                      </a:pPr>
                      <a:r>
                        <a:rPr lang="en-US" sz="1600" b="1" dirty="0">
                          <a:solidFill>
                            <a:srgbClr val="002060"/>
                          </a:solidFill>
                        </a:rPr>
                        <a:t>2022</a:t>
                      </a:r>
                    </a:p>
                  </a:txBody>
                  <a:tcPr marL="91616" marR="91616" marT="45808" marB="45808" anchor="ctr"/>
                </a:tc>
                <a:tc>
                  <a:txBody>
                    <a:bodyPr/>
                    <a:lstStyle/>
                    <a:p>
                      <a:pPr algn="ctr">
                        <a:lnSpc>
                          <a:spcPct val="100000"/>
                        </a:lnSpc>
                      </a:pPr>
                      <a:r>
                        <a:rPr lang="en-US" sz="1600" b="1" dirty="0">
                          <a:solidFill>
                            <a:srgbClr val="002060"/>
                          </a:solidFill>
                        </a:rPr>
                        <a:t>2023</a:t>
                      </a:r>
                    </a:p>
                  </a:txBody>
                  <a:tcPr marL="91616" marR="91616" marT="45808" marB="45808" anchor="ctr"/>
                </a:tc>
                <a:tc>
                  <a:txBody>
                    <a:bodyPr/>
                    <a:lstStyle/>
                    <a:p>
                      <a:pPr algn="ctr">
                        <a:lnSpc>
                          <a:spcPct val="100000"/>
                        </a:lnSpc>
                      </a:pPr>
                      <a:r>
                        <a:rPr lang="en-US" sz="1600" b="1" dirty="0">
                          <a:solidFill>
                            <a:srgbClr val="002060"/>
                          </a:solidFill>
                        </a:rPr>
                        <a:t>2024</a:t>
                      </a:r>
                    </a:p>
                  </a:txBody>
                  <a:tcPr marL="91616" marR="91616" marT="45808" marB="45808" anchor="ctr"/>
                </a:tc>
                <a:tc>
                  <a:txBody>
                    <a:bodyPr/>
                    <a:lstStyle/>
                    <a:p>
                      <a:pPr algn="ctr">
                        <a:lnSpc>
                          <a:spcPct val="100000"/>
                        </a:lnSpc>
                      </a:pPr>
                      <a:r>
                        <a:rPr lang="en-US" sz="1600" b="1" dirty="0">
                          <a:solidFill>
                            <a:srgbClr val="002060"/>
                          </a:solidFill>
                        </a:rPr>
                        <a:t>2025</a:t>
                      </a:r>
                    </a:p>
                  </a:txBody>
                  <a:tcPr marL="91616" marR="91616" marT="45808" marB="45808" anchor="ctr"/>
                </a:tc>
                <a:tc>
                  <a:txBody>
                    <a:bodyPr/>
                    <a:lstStyle/>
                    <a:p>
                      <a:pPr algn="ctr">
                        <a:lnSpc>
                          <a:spcPct val="100000"/>
                        </a:lnSpc>
                      </a:pPr>
                      <a:r>
                        <a:rPr lang="en-US" sz="1600" b="1" dirty="0">
                          <a:solidFill>
                            <a:srgbClr val="002060"/>
                          </a:solidFill>
                        </a:rPr>
                        <a:t>2026</a:t>
                      </a:r>
                    </a:p>
                  </a:txBody>
                  <a:tcPr marL="91616" marR="91616" marT="45808" marB="45808" anchor="ctr"/>
                </a:tc>
                <a:tc>
                  <a:txBody>
                    <a:bodyPr/>
                    <a:lstStyle/>
                    <a:p>
                      <a:pPr algn="ctr">
                        <a:lnSpc>
                          <a:spcPct val="100000"/>
                        </a:lnSpc>
                      </a:pPr>
                      <a:r>
                        <a:rPr lang="en-US" sz="1600" b="1" dirty="0">
                          <a:solidFill>
                            <a:srgbClr val="002060"/>
                          </a:solidFill>
                        </a:rPr>
                        <a:t>2027</a:t>
                      </a:r>
                    </a:p>
                  </a:txBody>
                  <a:tcPr marL="91616" marR="91616" marT="45808" marB="45808" anchor="ctr"/>
                </a:tc>
                <a:tc>
                  <a:txBody>
                    <a:bodyPr/>
                    <a:lstStyle/>
                    <a:p>
                      <a:pPr algn="ctr">
                        <a:lnSpc>
                          <a:spcPct val="100000"/>
                        </a:lnSpc>
                      </a:pPr>
                      <a:r>
                        <a:rPr lang="en-US" sz="1600" b="1" dirty="0">
                          <a:solidFill>
                            <a:srgbClr val="002060"/>
                          </a:solidFill>
                        </a:rPr>
                        <a:t>2028</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marL="91616" marR="91616" marT="45808" marB="45808"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marL="91616" marR="91616" marT="45808" marB="45808" anchor="ctr"/>
                </a:tc>
                <a:extLst>
                  <a:ext uri="{0D108BD9-81ED-4DB2-BD59-A6C34878D82A}">
                    <a16:rowId xmlns:a16="http://schemas.microsoft.com/office/drawing/2014/main" val="730474993"/>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Single Hull</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366063998"/>
                  </a:ext>
                </a:extLst>
              </a:tr>
              <a:tr h="6480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N" sz="1400" b="0" i="0" u="none" strike="noStrike" kern="1200" cap="none" spc="0" normalizeH="0" baseline="0" dirty="0">
                          <a:ln>
                            <a:noFill/>
                          </a:ln>
                          <a:solidFill>
                            <a:srgbClr val="002060"/>
                          </a:solidFill>
                          <a:effectLst/>
                          <a:uLnTx/>
                          <a:uFillTx/>
                          <a:latin typeface="+mn-lt"/>
                          <a:ea typeface="+mn-ea"/>
                          <a:cs typeface="+mn-cs"/>
                        </a:rPr>
                        <a:t>Double Hull</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4181788730"/>
                  </a:ext>
                </a:extLst>
              </a:tr>
            </a:tbl>
          </a:graphicData>
        </a:graphic>
      </p:graphicFrame>
    </p:spTree>
    <p:extLst>
      <p:ext uri="{BB962C8B-B14F-4D97-AF65-F5344CB8AC3E}">
        <p14:creationId xmlns:p14="http://schemas.microsoft.com/office/powerpoint/2010/main" val="750584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SEGMETATION - BY REGION</a:t>
            </a:r>
          </a:p>
        </p:txBody>
      </p:sp>
      <p:sp>
        <p:nvSpPr>
          <p:cNvPr id="4" name="Rounded Rectangle 3">
            <a:extLst>
              <a:ext uri="{FF2B5EF4-FFF2-40B4-BE49-F238E27FC236}">
                <a16:creationId xmlns:a16="http://schemas.microsoft.com/office/drawing/2014/main" id="{2D416EE7-150A-FD47-A584-B7C5A34532FA}"/>
              </a:ext>
            </a:extLst>
          </p:cNvPr>
          <p:cNvSpPr/>
          <p:nvPr/>
        </p:nvSpPr>
        <p:spPr>
          <a:xfrm>
            <a:off x="246579" y="964566"/>
            <a:ext cx="11620073" cy="607380"/>
          </a:xfrm>
          <a:prstGeom prst="roundRect">
            <a:avLst/>
          </a:prstGeom>
          <a:solidFill>
            <a:srgbClr val="46B688"/>
          </a:solidFill>
          <a:ln>
            <a:noFill/>
          </a:ln>
          <a:effectLst>
            <a:outerShdw blurRad="50800" dist="25400" dir="10800000" algn="r" rotWithShape="0">
              <a:prstClr val="black">
                <a:alpha val="30000"/>
              </a:prstClr>
            </a:outerShdw>
          </a:effectLst>
        </p:spPr>
        <p:txBody>
          <a:bodyPr vert="horz" wrap="square" lIns="91440" tIns="45720" rIns="91440" bIns="45720" numCol="1" anchor="ctr" anchorCtr="0" compatLnSpc="1">
            <a:prstTxWarp prst="textNoShape">
              <a:avLst/>
            </a:prstTxWarp>
          </a:bodyPr>
          <a:lstStyle/>
          <a:p>
            <a:pPr algn="ctr"/>
            <a:r>
              <a:rPr lang="en-US" sz="1600" b="1" dirty="0">
                <a:solidFill>
                  <a:schemeClr val="bg1"/>
                </a:solidFill>
              </a:rPr>
              <a:t>South America Floating Production Storage and Offloading (FPSO) Market Value (US$ Million), By Country, 2021-2030</a:t>
            </a:r>
          </a:p>
        </p:txBody>
      </p:sp>
      <p:graphicFrame>
        <p:nvGraphicFramePr>
          <p:cNvPr id="6" name="Table 5">
            <a:extLst>
              <a:ext uri="{FF2B5EF4-FFF2-40B4-BE49-F238E27FC236}">
                <a16:creationId xmlns:a16="http://schemas.microsoft.com/office/drawing/2014/main" id="{8ECA3EE4-DAC6-9C4E-AD67-8B6F878A0639}"/>
              </a:ext>
            </a:extLst>
          </p:cNvPr>
          <p:cNvGraphicFramePr>
            <a:graphicFrameLocks noGrp="1"/>
          </p:cNvGraphicFramePr>
          <p:nvPr>
            <p:extLst>
              <p:ext uri="{D42A27DB-BD31-4B8C-83A1-F6EECF244321}">
                <p14:modId xmlns:p14="http://schemas.microsoft.com/office/powerpoint/2010/main" val="909734443"/>
              </p:ext>
            </p:extLst>
          </p:nvPr>
        </p:nvGraphicFramePr>
        <p:xfrm>
          <a:off x="246579" y="1756884"/>
          <a:ext cx="11577600" cy="3024000"/>
        </p:xfrm>
        <a:graphic>
          <a:graphicData uri="http://schemas.openxmlformats.org/drawingml/2006/table">
            <a:tbl>
              <a:tblPr firstRow="1" bandRow="1">
                <a:tableStyleId>{5FD0F851-EC5A-4D38-B0AD-8093EC10F338}</a:tableStyleId>
              </a:tblPr>
              <a:tblGrid>
                <a:gridCol w="1836000">
                  <a:extLst>
                    <a:ext uri="{9D8B030D-6E8A-4147-A177-3AD203B41FA5}">
                      <a16:colId xmlns:a16="http://schemas.microsoft.com/office/drawing/2014/main" val="652926296"/>
                    </a:ext>
                  </a:extLst>
                </a:gridCol>
                <a:gridCol w="885600">
                  <a:extLst>
                    <a:ext uri="{9D8B030D-6E8A-4147-A177-3AD203B41FA5}">
                      <a16:colId xmlns:a16="http://schemas.microsoft.com/office/drawing/2014/main" val="176838009"/>
                    </a:ext>
                  </a:extLst>
                </a:gridCol>
                <a:gridCol w="885600">
                  <a:extLst>
                    <a:ext uri="{9D8B030D-6E8A-4147-A177-3AD203B41FA5}">
                      <a16:colId xmlns:a16="http://schemas.microsoft.com/office/drawing/2014/main" val="3992995476"/>
                    </a:ext>
                  </a:extLst>
                </a:gridCol>
                <a:gridCol w="885600">
                  <a:extLst>
                    <a:ext uri="{9D8B030D-6E8A-4147-A177-3AD203B41FA5}">
                      <a16:colId xmlns:a16="http://schemas.microsoft.com/office/drawing/2014/main" val="204868396"/>
                    </a:ext>
                  </a:extLst>
                </a:gridCol>
                <a:gridCol w="885600">
                  <a:extLst>
                    <a:ext uri="{9D8B030D-6E8A-4147-A177-3AD203B41FA5}">
                      <a16:colId xmlns:a16="http://schemas.microsoft.com/office/drawing/2014/main" val="1207690114"/>
                    </a:ext>
                  </a:extLst>
                </a:gridCol>
                <a:gridCol w="885600">
                  <a:extLst>
                    <a:ext uri="{9D8B030D-6E8A-4147-A177-3AD203B41FA5}">
                      <a16:colId xmlns:a16="http://schemas.microsoft.com/office/drawing/2014/main" val="2392937213"/>
                    </a:ext>
                  </a:extLst>
                </a:gridCol>
                <a:gridCol w="885600">
                  <a:extLst>
                    <a:ext uri="{9D8B030D-6E8A-4147-A177-3AD203B41FA5}">
                      <a16:colId xmlns:a16="http://schemas.microsoft.com/office/drawing/2014/main" val="390783813"/>
                    </a:ext>
                  </a:extLst>
                </a:gridCol>
                <a:gridCol w="885600">
                  <a:extLst>
                    <a:ext uri="{9D8B030D-6E8A-4147-A177-3AD203B41FA5}">
                      <a16:colId xmlns:a16="http://schemas.microsoft.com/office/drawing/2014/main" val="1780304529"/>
                    </a:ext>
                  </a:extLst>
                </a:gridCol>
                <a:gridCol w="885600">
                  <a:extLst>
                    <a:ext uri="{9D8B030D-6E8A-4147-A177-3AD203B41FA5}">
                      <a16:colId xmlns:a16="http://schemas.microsoft.com/office/drawing/2014/main" val="433894847"/>
                    </a:ext>
                  </a:extLst>
                </a:gridCol>
                <a:gridCol w="885600">
                  <a:extLst>
                    <a:ext uri="{9D8B030D-6E8A-4147-A177-3AD203B41FA5}">
                      <a16:colId xmlns:a16="http://schemas.microsoft.com/office/drawing/2014/main" val="62810508"/>
                    </a:ext>
                  </a:extLst>
                </a:gridCol>
                <a:gridCol w="885600">
                  <a:extLst>
                    <a:ext uri="{9D8B030D-6E8A-4147-A177-3AD203B41FA5}">
                      <a16:colId xmlns:a16="http://schemas.microsoft.com/office/drawing/2014/main" val="1934140763"/>
                    </a:ext>
                  </a:extLst>
                </a:gridCol>
                <a:gridCol w="885600">
                  <a:extLst>
                    <a:ext uri="{9D8B030D-6E8A-4147-A177-3AD203B41FA5}">
                      <a16:colId xmlns:a16="http://schemas.microsoft.com/office/drawing/2014/main" val="865062572"/>
                    </a:ext>
                  </a:extLst>
                </a:gridCol>
              </a:tblGrid>
              <a:tr h="1080000">
                <a:tc>
                  <a:txBody>
                    <a:bodyPr/>
                    <a:lstStyle/>
                    <a:p>
                      <a:pPr algn="ctr">
                        <a:lnSpc>
                          <a:spcPct val="100000"/>
                        </a:lnSpc>
                      </a:pPr>
                      <a:r>
                        <a:rPr lang="en-US" sz="1600" b="1" dirty="0">
                          <a:solidFill>
                            <a:srgbClr val="002060"/>
                          </a:solidFill>
                        </a:rPr>
                        <a:t>Country</a:t>
                      </a:r>
                    </a:p>
                  </a:txBody>
                  <a:tcPr marL="97821" marR="97821" marT="48911" marB="48911" anchor="ctr"/>
                </a:tc>
                <a:tc>
                  <a:txBody>
                    <a:bodyPr/>
                    <a:lstStyle/>
                    <a:p>
                      <a:pPr algn="ctr">
                        <a:lnSpc>
                          <a:spcPct val="100000"/>
                        </a:lnSpc>
                      </a:pPr>
                      <a:r>
                        <a:rPr lang="en-US" sz="1600" b="1" dirty="0">
                          <a:solidFill>
                            <a:srgbClr val="002060"/>
                          </a:solidFill>
                        </a:rPr>
                        <a:t>2021</a:t>
                      </a:r>
                    </a:p>
                  </a:txBody>
                  <a:tcPr marL="97821" marR="97821" marT="48911" marB="48911" anchor="ctr"/>
                </a:tc>
                <a:tc>
                  <a:txBody>
                    <a:bodyPr/>
                    <a:lstStyle/>
                    <a:p>
                      <a:pPr algn="ctr">
                        <a:lnSpc>
                          <a:spcPct val="100000"/>
                        </a:lnSpc>
                      </a:pPr>
                      <a:r>
                        <a:rPr lang="en-US" sz="1600" b="1" dirty="0">
                          <a:solidFill>
                            <a:srgbClr val="002060"/>
                          </a:solidFill>
                        </a:rPr>
                        <a:t>2022</a:t>
                      </a:r>
                    </a:p>
                  </a:txBody>
                  <a:tcPr marL="97821" marR="97821" marT="48911" marB="48911" anchor="ctr"/>
                </a:tc>
                <a:tc>
                  <a:txBody>
                    <a:bodyPr/>
                    <a:lstStyle/>
                    <a:p>
                      <a:pPr algn="ctr">
                        <a:lnSpc>
                          <a:spcPct val="100000"/>
                        </a:lnSpc>
                      </a:pPr>
                      <a:r>
                        <a:rPr lang="en-US" sz="1600" b="1" dirty="0">
                          <a:solidFill>
                            <a:srgbClr val="002060"/>
                          </a:solidFill>
                        </a:rPr>
                        <a:t>2023</a:t>
                      </a:r>
                    </a:p>
                  </a:txBody>
                  <a:tcPr marL="97821" marR="97821" marT="48911" marB="48911" anchor="ctr"/>
                </a:tc>
                <a:tc>
                  <a:txBody>
                    <a:bodyPr/>
                    <a:lstStyle/>
                    <a:p>
                      <a:pPr algn="ctr">
                        <a:lnSpc>
                          <a:spcPct val="100000"/>
                        </a:lnSpc>
                      </a:pPr>
                      <a:r>
                        <a:rPr lang="en-US" sz="1600" b="1" dirty="0">
                          <a:solidFill>
                            <a:srgbClr val="002060"/>
                          </a:solidFill>
                        </a:rPr>
                        <a:t>2024</a:t>
                      </a:r>
                    </a:p>
                  </a:txBody>
                  <a:tcPr marL="97821" marR="97821" marT="48911" marB="48911" anchor="ctr"/>
                </a:tc>
                <a:tc>
                  <a:txBody>
                    <a:bodyPr/>
                    <a:lstStyle/>
                    <a:p>
                      <a:pPr algn="ctr">
                        <a:lnSpc>
                          <a:spcPct val="100000"/>
                        </a:lnSpc>
                      </a:pPr>
                      <a:r>
                        <a:rPr lang="en-US" sz="1600" b="1" dirty="0">
                          <a:solidFill>
                            <a:srgbClr val="002060"/>
                          </a:solidFill>
                        </a:rPr>
                        <a:t>2025</a:t>
                      </a:r>
                    </a:p>
                  </a:txBody>
                  <a:tcPr marL="97821" marR="97821" marT="48911" marB="48911" anchor="ctr"/>
                </a:tc>
                <a:tc>
                  <a:txBody>
                    <a:bodyPr/>
                    <a:lstStyle/>
                    <a:p>
                      <a:pPr algn="ctr">
                        <a:lnSpc>
                          <a:spcPct val="100000"/>
                        </a:lnSpc>
                      </a:pPr>
                      <a:r>
                        <a:rPr lang="en-US" sz="1600" b="1" dirty="0">
                          <a:solidFill>
                            <a:srgbClr val="002060"/>
                          </a:solidFill>
                        </a:rPr>
                        <a:t>2026</a:t>
                      </a:r>
                    </a:p>
                  </a:txBody>
                  <a:tcPr marL="97821" marR="97821" marT="48911" marB="48911" anchor="ctr"/>
                </a:tc>
                <a:tc>
                  <a:txBody>
                    <a:bodyPr/>
                    <a:lstStyle/>
                    <a:p>
                      <a:pPr algn="ctr">
                        <a:lnSpc>
                          <a:spcPct val="100000"/>
                        </a:lnSpc>
                      </a:pPr>
                      <a:r>
                        <a:rPr lang="en-US" sz="1600" b="1" dirty="0">
                          <a:solidFill>
                            <a:srgbClr val="002060"/>
                          </a:solidFill>
                        </a:rPr>
                        <a:t>2027</a:t>
                      </a:r>
                    </a:p>
                  </a:txBody>
                  <a:tcPr marL="97821" marR="97821" marT="48911" marB="48911"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2028</a:t>
                      </a:r>
                    </a:p>
                  </a:txBody>
                  <a:tcPr marL="97821" marR="97821" marT="48911" marB="48911"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2029</a:t>
                      </a:r>
                    </a:p>
                  </a:txBody>
                  <a:tcPr marL="97821" marR="97821" marT="48911" marB="48911"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2030</a:t>
                      </a:r>
                    </a:p>
                  </a:txBody>
                  <a:tcPr marL="97821" marR="97821" marT="48911" marB="48911" anchor="ctr"/>
                </a:tc>
                <a:tc>
                  <a:txBody>
                    <a:bodyPr/>
                    <a:lstStyle/>
                    <a:p>
                      <a:pPr marL="0" algn="ctr" defTabSz="914400" rtl="0" eaLnBrk="1" latinLnBrk="0" hangingPunct="1">
                        <a:lnSpc>
                          <a:spcPct val="100000"/>
                        </a:lnSpc>
                      </a:pPr>
                      <a:r>
                        <a:rPr lang="en-US" sz="1600" b="1" kern="1200" dirty="0">
                          <a:solidFill>
                            <a:srgbClr val="002060"/>
                          </a:solidFill>
                          <a:latin typeface="+mn-lt"/>
                          <a:ea typeface="+mn-ea"/>
                          <a:cs typeface="+mn-cs"/>
                        </a:rPr>
                        <a:t>CAGR (%) 2023-2030</a:t>
                      </a:r>
                    </a:p>
                  </a:txBody>
                  <a:tcPr marL="97821" marR="97821" marT="48911" marB="48911" anchor="ctr"/>
                </a:tc>
                <a:extLst>
                  <a:ext uri="{0D108BD9-81ED-4DB2-BD59-A6C34878D82A}">
                    <a16:rowId xmlns:a16="http://schemas.microsoft.com/office/drawing/2014/main" val="730474993"/>
                  </a:ext>
                </a:extLst>
              </a:tr>
              <a:tr h="648000">
                <a:tc>
                  <a:txBody>
                    <a:bodyPr/>
                    <a:lstStyle/>
                    <a:p>
                      <a:pPr algn="ctr" fontAlgn="b"/>
                      <a:r>
                        <a:rPr lang="en-US" sz="1400" b="0" kern="1200" dirty="0">
                          <a:solidFill>
                            <a:srgbClr val="002060"/>
                          </a:solidFill>
                          <a:latin typeface="+mn-lt"/>
                          <a:ea typeface="+mn-ea"/>
                          <a:cs typeface="+mn-cs"/>
                        </a:rPr>
                        <a:t>Brazil</a:t>
                      </a:r>
                    </a:p>
                  </a:txBody>
                  <a:tcPr marL="6793" marR="6793" marT="679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79157403"/>
                  </a:ext>
                </a:extLst>
              </a:tr>
              <a:tr h="648000">
                <a:tc>
                  <a:txBody>
                    <a:bodyPr/>
                    <a:lstStyle/>
                    <a:p>
                      <a:pPr algn="ctr" fontAlgn="b"/>
                      <a:r>
                        <a:rPr lang="en-US" sz="1400" b="0" kern="1200" dirty="0">
                          <a:solidFill>
                            <a:srgbClr val="002060"/>
                          </a:solidFill>
                          <a:latin typeface="+mn-lt"/>
                          <a:ea typeface="+mn-ea"/>
                          <a:cs typeface="+mn-cs"/>
                        </a:rPr>
                        <a:t>Argentina</a:t>
                      </a:r>
                    </a:p>
                  </a:txBody>
                  <a:tcPr marL="6793" marR="6793" marT="679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1948065470"/>
                  </a:ext>
                </a:extLst>
              </a:tr>
              <a:tr h="648000">
                <a:tc>
                  <a:txBody>
                    <a:bodyPr/>
                    <a:lstStyle/>
                    <a:p>
                      <a:pPr algn="ctr" fontAlgn="b"/>
                      <a:r>
                        <a:rPr lang="en-US" sz="1400" b="0" kern="1200" dirty="0">
                          <a:solidFill>
                            <a:srgbClr val="002060"/>
                          </a:solidFill>
                          <a:latin typeface="+mn-lt"/>
                          <a:ea typeface="+mn-ea"/>
                          <a:cs typeface="+mn-cs"/>
                        </a:rPr>
                        <a:t>Rest of South America</a:t>
                      </a:r>
                    </a:p>
                  </a:txBody>
                  <a:tcPr marL="6793" marR="6793" marT="679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mn-lt"/>
                          <a:ea typeface="+mn-ea"/>
                          <a:cs typeface="+mn-cs"/>
                        </a:rPr>
                        <a:t>XX</a:t>
                      </a: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34074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12</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553998"/>
          </a:xfrm>
          <a:prstGeom prst="rect">
            <a:avLst/>
          </a:prstGeom>
          <a:noFill/>
        </p:spPr>
        <p:txBody>
          <a:bodyPr wrap="square" lIns="0" tIns="0" rIns="0" bIns="0" rtlCol="0">
            <a:spAutoFit/>
          </a:bodyPr>
          <a:lstStyle/>
          <a:p>
            <a:pPr algn="ctr"/>
            <a:r>
              <a:rPr lang="en-US" sz="3600" dirty="0">
                <a:solidFill>
                  <a:schemeClr val="bg1"/>
                </a:solidFill>
                <a:latin typeface="+mj-lt"/>
              </a:rPr>
              <a:t>COMPETITIVE LANDSCAPE</a:t>
            </a:r>
            <a:endParaRPr lang="en-US" sz="3600" b="1" dirty="0">
              <a:solidFill>
                <a:schemeClr val="bg1"/>
              </a:solidFill>
              <a:latin typeface="+mj-lt"/>
            </a:endParaRPr>
          </a:p>
        </p:txBody>
      </p:sp>
      <p:sp>
        <p:nvSpPr>
          <p:cNvPr id="9" name="TextBox 8">
            <a:extLst>
              <a:ext uri="{FF2B5EF4-FFF2-40B4-BE49-F238E27FC236}">
                <a16:creationId xmlns:a16="http://schemas.microsoft.com/office/drawing/2014/main" id="{3A7BAC17-2397-7D42-975A-D1B195D6F6C3}"/>
              </a:ext>
            </a:extLst>
          </p:cNvPr>
          <p:cNvSpPr txBox="1"/>
          <p:nvPr/>
        </p:nvSpPr>
        <p:spPr>
          <a:xfrm>
            <a:off x="7076747" y="2228769"/>
            <a:ext cx="5115253" cy="1107996"/>
          </a:xfrm>
          <a:prstGeom prst="rect">
            <a:avLst/>
          </a:prstGeom>
          <a:noFill/>
        </p:spPr>
        <p:txBody>
          <a:bodyPr wrap="square" lIns="0" tIns="0" rIns="0" bIns="0" rtlCol="0">
            <a:spAutoFit/>
          </a:bodyPr>
          <a:lstStyle/>
          <a:p>
            <a:pPr marL="571500" indent="-571500">
              <a:buFont typeface="Arial" panose="020B0604020202020204" pitchFamily="34" charset="0"/>
              <a:buChar char="•"/>
            </a:pPr>
            <a:r>
              <a:rPr lang="en-US" sz="2400" dirty="0">
                <a:solidFill>
                  <a:schemeClr val="bg1"/>
                </a:solidFill>
                <a:latin typeface="+mj-lt"/>
              </a:rPr>
              <a:t>Competitive Scenario</a:t>
            </a:r>
          </a:p>
          <a:p>
            <a:pPr marL="571500" indent="-571500">
              <a:buFont typeface="Arial" panose="020B0604020202020204" pitchFamily="34" charset="0"/>
              <a:buChar char="•"/>
            </a:pPr>
            <a:r>
              <a:rPr lang="en-US" sz="2400" dirty="0">
                <a:solidFill>
                  <a:schemeClr val="bg1"/>
                </a:solidFill>
                <a:latin typeface="+mj-lt"/>
              </a:rPr>
              <a:t>Market Positioning/Share Analysis</a:t>
            </a:r>
          </a:p>
          <a:p>
            <a:pPr marL="571500" indent="-571500">
              <a:buFont typeface="Arial" panose="020B0604020202020204" pitchFamily="34" charset="0"/>
              <a:buChar char="•"/>
            </a:pPr>
            <a:r>
              <a:rPr lang="en-US" sz="2400" dirty="0">
                <a:solidFill>
                  <a:schemeClr val="bg1"/>
                </a:solidFill>
                <a:latin typeface="+mj-lt"/>
              </a:rPr>
              <a:t>Mergers and Acquisitions Analysis</a:t>
            </a:r>
          </a:p>
        </p:txBody>
      </p:sp>
    </p:spTree>
    <p:extLst>
      <p:ext uri="{BB962C8B-B14F-4D97-AF65-F5344CB8AC3E}">
        <p14:creationId xmlns:p14="http://schemas.microsoft.com/office/powerpoint/2010/main" val="14792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MARKET SHARE ANALYSIS - OVERVIEW</a:t>
            </a:r>
          </a:p>
        </p:txBody>
      </p:sp>
      <p:sp>
        <p:nvSpPr>
          <p:cNvPr id="18" name="Freeform 6004">
            <a:extLst>
              <a:ext uri="{FF2B5EF4-FFF2-40B4-BE49-F238E27FC236}">
                <a16:creationId xmlns:a16="http://schemas.microsoft.com/office/drawing/2014/main" id="{53C08C7E-E06D-0548-A496-33C21BE56110}"/>
              </a:ext>
            </a:extLst>
          </p:cNvPr>
          <p:cNvSpPr>
            <a:spLocks/>
          </p:cNvSpPr>
          <p:nvPr/>
        </p:nvSpPr>
        <p:spPr bwMode="auto">
          <a:xfrm>
            <a:off x="2291676" y="5427272"/>
            <a:ext cx="3064" cy="2954"/>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solidFill>
            <a:srgbClr val="AAAAAA"/>
          </a:solidFill>
          <a:ln w="6350">
            <a:noFill/>
            <a:round/>
            <a:headEnd/>
            <a:tailEnd/>
          </a:ln>
        </p:spPr>
        <p:txBody>
          <a:bodyPr/>
          <a:lstStyle/>
          <a:p>
            <a:endParaRPr lang="da-DK" b="1"/>
          </a:p>
        </p:txBody>
      </p:sp>
      <p:sp>
        <p:nvSpPr>
          <p:cNvPr id="20" name="Freeform 6134">
            <a:extLst>
              <a:ext uri="{FF2B5EF4-FFF2-40B4-BE49-F238E27FC236}">
                <a16:creationId xmlns:a16="http://schemas.microsoft.com/office/drawing/2014/main" id="{C303AFBC-0086-EE48-9454-E8C91D3D0232}"/>
              </a:ext>
            </a:extLst>
          </p:cNvPr>
          <p:cNvSpPr>
            <a:spLocks/>
          </p:cNvSpPr>
          <p:nvPr/>
        </p:nvSpPr>
        <p:spPr bwMode="auto">
          <a:xfrm>
            <a:off x="2298570" y="5425499"/>
            <a:ext cx="2297" cy="2363"/>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solidFill>
            <a:srgbClr val="AAAAAA"/>
          </a:solidFill>
          <a:ln w="6350">
            <a:noFill/>
            <a:round/>
            <a:headEnd/>
            <a:tailEnd/>
          </a:ln>
        </p:spPr>
        <p:txBody>
          <a:bodyPr/>
          <a:lstStyle/>
          <a:p>
            <a:endParaRPr lang="da-DK" b="1"/>
          </a:p>
        </p:txBody>
      </p:sp>
      <p:sp>
        <p:nvSpPr>
          <p:cNvPr id="21" name="Freeform 6135">
            <a:extLst>
              <a:ext uri="{FF2B5EF4-FFF2-40B4-BE49-F238E27FC236}">
                <a16:creationId xmlns:a16="http://schemas.microsoft.com/office/drawing/2014/main" id="{9808C295-9A9E-8946-A509-334BE65D8560}"/>
              </a:ext>
            </a:extLst>
          </p:cNvPr>
          <p:cNvSpPr>
            <a:spLocks/>
          </p:cNvSpPr>
          <p:nvPr/>
        </p:nvSpPr>
        <p:spPr bwMode="auto">
          <a:xfrm>
            <a:off x="2301723" y="5421648"/>
            <a:ext cx="957" cy="738"/>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solidFill>
            <a:srgbClr val="AAAAAA"/>
          </a:solidFill>
          <a:ln w="6350">
            <a:noFill/>
            <a:round/>
            <a:headEnd/>
            <a:tailEnd/>
          </a:ln>
        </p:spPr>
        <p:txBody>
          <a:bodyPr/>
          <a:lstStyle/>
          <a:p>
            <a:endParaRPr lang="da-DK" b="1"/>
          </a:p>
        </p:txBody>
      </p:sp>
      <p:sp>
        <p:nvSpPr>
          <p:cNvPr id="22" name="Freeform 6136">
            <a:extLst>
              <a:ext uri="{FF2B5EF4-FFF2-40B4-BE49-F238E27FC236}">
                <a16:creationId xmlns:a16="http://schemas.microsoft.com/office/drawing/2014/main" id="{DAF33741-2AEA-EC47-B23F-42C7C831E993}"/>
              </a:ext>
            </a:extLst>
          </p:cNvPr>
          <p:cNvSpPr>
            <a:spLocks/>
          </p:cNvSpPr>
          <p:nvPr/>
        </p:nvSpPr>
        <p:spPr bwMode="auto">
          <a:xfrm>
            <a:off x="2294656" y="5421363"/>
            <a:ext cx="2297" cy="2363"/>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solidFill>
            <a:srgbClr val="AAAAAA"/>
          </a:solidFill>
          <a:ln w="6350">
            <a:noFill/>
            <a:round/>
            <a:headEnd/>
            <a:tailEnd/>
          </a:ln>
        </p:spPr>
        <p:txBody>
          <a:bodyPr/>
          <a:lstStyle/>
          <a:p>
            <a:endParaRPr lang="da-DK" b="1"/>
          </a:p>
        </p:txBody>
      </p:sp>
      <p:sp>
        <p:nvSpPr>
          <p:cNvPr id="23" name="Freeform 6138">
            <a:extLst>
              <a:ext uri="{FF2B5EF4-FFF2-40B4-BE49-F238E27FC236}">
                <a16:creationId xmlns:a16="http://schemas.microsoft.com/office/drawing/2014/main" id="{28557282-6F44-0E41-94BE-41E387988C9B}"/>
              </a:ext>
            </a:extLst>
          </p:cNvPr>
          <p:cNvSpPr>
            <a:spLocks/>
          </p:cNvSpPr>
          <p:nvPr/>
        </p:nvSpPr>
        <p:spPr bwMode="auto">
          <a:xfrm>
            <a:off x="2295510" y="5427237"/>
            <a:ext cx="1531" cy="1773"/>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solidFill>
            <a:srgbClr val="AAAAAA"/>
          </a:solidFill>
          <a:ln w="6350">
            <a:noFill/>
            <a:round/>
            <a:headEnd/>
            <a:tailEnd/>
          </a:ln>
        </p:spPr>
        <p:txBody>
          <a:bodyPr/>
          <a:lstStyle/>
          <a:p>
            <a:endParaRPr lang="da-DK" b="1"/>
          </a:p>
        </p:txBody>
      </p:sp>
      <p:sp>
        <p:nvSpPr>
          <p:cNvPr id="24" name="Freeform 6144">
            <a:extLst>
              <a:ext uri="{FF2B5EF4-FFF2-40B4-BE49-F238E27FC236}">
                <a16:creationId xmlns:a16="http://schemas.microsoft.com/office/drawing/2014/main" id="{5C7BF800-B75B-6747-9A98-A9234E371B0E}"/>
              </a:ext>
            </a:extLst>
          </p:cNvPr>
          <p:cNvSpPr>
            <a:spLocks/>
          </p:cNvSpPr>
          <p:nvPr/>
        </p:nvSpPr>
        <p:spPr bwMode="auto">
          <a:xfrm>
            <a:off x="2293088" y="5417187"/>
            <a:ext cx="3064" cy="1773"/>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solidFill>
            <a:srgbClr val="AAAAAA"/>
          </a:solidFill>
          <a:ln w="6350">
            <a:noFill/>
            <a:round/>
            <a:headEnd/>
            <a:tailEnd/>
          </a:ln>
        </p:spPr>
        <p:txBody>
          <a:bodyPr/>
          <a:lstStyle/>
          <a:p>
            <a:endParaRPr lang="da-DK" b="1"/>
          </a:p>
        </p:txBody>
      </p:sp>
      <p:sp>
        <p:nvSpPr>
          <p:cNvPr id="25" name="Freeform 6149">
            <a:extLst>
              <a:ext uri="{FF2B5EF4-FFF2-40B4-BE49-F238E27FC236}">
                <a16:creationId xmlns:a16="http://schemas.microsoft.com/office/drawing/2014/main" id="{DF13F225-A12F-7E4C-BE81-8DB29E474D04}"/>
              </a:ext>
            </a:extLst>
          </p:cNvPr>
          <p:cNvSpPr>
            <a:spLocks/>
          </p:cNvSpPr>
          <p:nvPr/>
        </p:nvSpPr>
        <p:spPr bwMode="auto">
          <a:xfrm>
            <a:off x="2289240" y="5421588"/>
            <a:ext cx="1915" cy="738"/>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solidFill>
            <a:srgbClr val="AAAAAA"/>
          </a:solidFill>
          <a:ln w="6350">
            <a:noFill/>
            <a:round/>
            <a:headEnd/>
            <a:tailEnd/>
          </a:ln>
        </p:spPr>
        <p:txBody>
          <a:bodyPr/>
          <a:lstStyle/>
          <a:p>
            <a:endParaRPr lang="da-DK" b="1"/>
          </a:p>
        </p:txBody>
      </p:sp>
      <p:sp>
        <p:nvSpPr>
          <p:cNvPr id="26" name="Freeform 6150">
            <a:extLst>
              <a:ext uri="{FF2B5EF4-FFF2-40B4-BE49-F238E27FC236}">
                <a16:creationId xmlns:a16="http://schemas.microsoft.com/office/drawing/2014/main" id="{BF8CB200-D46A-1541-BF47-8D08D98445F7}"/>
              </a:ext>
            </a:extLst>
          </p:cNvPr>
          <p:cNvSpPr>
            <a:spLocks/>
          </p:cNvSpPr>
          <p:nvPr/>
        </p:nvSpPr>
        <p:spPr bwMode="auto">
          <a:xfrm>
            <a:off x="2290811" y="5425662"/>
            <a:ext cx="2297" cy="1182"/>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solidFill>
            <a:srgbClr val="AAAAAA"/>
          </a:solidFill>
          <a:ln w="6350">
            <a:noFill/>
            <a:round/>
            <a:headEnd/>
            <a:tailEnd/>
          </a:ln>
        </p:spPr>
        <p:txBody>
          <a:bodyPr/>
          <a:lstStyle/>
          <a:p>
            <a:endParaRPr lang="da-DK" b="1"/>
          </a:p>
        </p:txBody>
      </p:sp>
      <p:pic>
        <p:nvPicPr>
          <p:cNvPr id="13" name="Picture 12"/>
          <p:cNvPicPr>
            <a:picLocks noChangeAspect="1"/>
          </p:cNvPicPr>
          <p:nvPr/>
        </p:nvPicPr>
        <p:blipFill>
          <a:blip r:embed="rId2"/>
          <a:stretch>
            <a:fillRect/>
          </a:stretch>
        </p:blipFill>
        <p:spPr>
          <a:xfrm>
            <a:off x="6594520" y="1589468"/>
            <a:ext cx="4953000" cy="3962400"/>
          </a:xfrm>
          <a:prstGeom prst="rect">
            <a:avLst/>
          </a:prstGeom>
        </p:spPr>
      </p:pic>
      <p:pic>
        <p:nvPicPr>
          <p:cNvPr id="3" name="Picture 2"/>
          <p:cNvPicPr>
            <a:picLocks noChangeAspect="1"/>
          </p:cNvPicPr>
          <p:nvPr/>
        </p:nvPicPr>
        <p:blipFill>
          <a:blip r:embed="rId3"/>
          <a:stretch>
            <a:fillRect/>
          </a:stretch>
        </p:blipFill>
        <p:spPr>
          <a:xfrm>
            <a:off x="425325" y="963339"/>
            <a:ext cx="5288280" cy="5394960"/>
          </a:xfrm>
          <a:prstGeom prst="rect">
            <a:avLst/>
          </a:prstGeom>
        </p:spPr>
      </p:pic>
    </p:spTree>
    <p:extLst>
      <p:ext uri="{BB962C8B-B14F-4D97-AF65-F5344CB8AC3E}">
        <p14:creationId xmlns:p14="http://schemas.microsoft.com/office/powerpoint/2010/main" val="3789507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6AA4C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13</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553998"/>
          </a:xfrm>
          <a:prstGeom prst="rect">
            <a:avLst/>
          </a:prstGeom>
          <a:noFill/>
        </p:spPr>
        <p:txBody>
          <a:bodyPr wrap="square" lIns="0" tIns="0" rIns="0" bIns="0" rtlCol="0">
            <a:spAutoFit/>
          </a:bodyPr>
          <a:lstStyle/>
          <a:p>
            <a:pPr algn="ctr"/>
            <a:r>
              <a:rPr lang="en-US" sz="3600" b="1" dirty="0">
                <a:solidFill>
                  <a:schemeClr val="bg1"/>
                </a:solidFill>
                <a:latin typeface="+mj-lt"/>
              </a:rPr>
              <a:t>COMPANY PROFILES</a:t>
            </a:r>
          </a:p>
        </p:txBody>
      </p:sp>
      <p:sp>
        <p:nvSpPr>
          <p:cNvPr id="9" name="TextBox 8">
            <a:extLst>
              <a:ext uri="{FF2B5EF4-FFF2-40B4-BE49-F238E27FC236}">
                <a16:creationId xmlns:a16="http://schemas.microsoft.com/office/drawing/2014/main" id="{3A7BAC17-2397-7D42-975A-D1B195D6F6C3}"/>
              </a:ext>
            </a:extLst>
          </p:cNvPr>
          <p:cNvSpPr txBox="1"/>
          <p:nvPr/>
        </p:nvSpPr>
        <p:spPr>
          <a:xfrm>
            <a:off x="7299221" y="1562999"/>
            <a:ext cx="4892779" cy="5170646"/>
          </a:xfrm>
          <a:prstGeom prst="rect">
            <a:avLst/>
          </a:prstGeom>
          <a:noFill/>
        </p:spPr>
        <p:txBody>
          <a:bodyPr wrap="square" lIns="0" tIns="0" rIns="0" bIns="0" rtlCol="0">
            <a:spAutoFit/>
          </a:bodyPr>
          <a:lstStyle/>
          <a:p>
            <a:pPr marL="342900" indent="-342900">
              <a:buFont typeface="Wingdings" pitchFamily="2" charset="2"/>
              <a:buChar char="v"/>
            </a:pPr>
            <a:r>
              <a:rPr lang="en-IN" sz="2400" dirty="0">
                <a:solidFill>
                  <a:schemeClr val="bg1"/>
                </a:solidFill>
              </a:rPr>
              <a:t>BP Plc</a:t>
            </a:r>
          </a:p>
          <a:p>
            <a:pPr marL="342900" indent="-342900">
              <a:buFont typeface="Wingdings" pitchFamily="2" charset="2"/>
              <a:buChar char="v"/>
            </a:pPr>
            <a:r>
              <a:rPr lang="en-IN" sz="2400" dirty="0">
                <a:solidFill>
                  <a:schemeClr val="bg1"/>
                </a:solidFill>
              </a:rPr>
              <a:t>Aker Solutions ASA</a:t>
            </a:r>
          </a:p>
          <a:p>
            <a:pPr marL="342900" indent="-342900">
              <a:buFont typeface="Wingdings" pitchFamily="2" charset="2"/>
              <a:buChar char="v"/>
            </a:pPr>
            <a:r>
              <a:rPr lang="en-IN" sz="2400" dirty="0">
                <a:solidFill>
                  <a:schemeClr val="bg1"/>
                </a:solidFill>
              </a:rPr>
              <a:t>Bluewater Energy Services B.V.</a:t>
            </a:r>
          </a:p>
          <a:p>
            <a:pPr marL="342900" indent="-342900">
              <a:buFont typeface="Wingdings" pitchFamily="2" charset="2"/>
              <a:buChar char="v"/>
            </a:pPr>
            <a:r>
              <a:rPr lang="en-IN" sz="2400" dirty="0" err="1">
                <a:solidFill>
                  <a:schemeClr val="bg1"/>
                </a:solidFill>
              </a:rPr>
              <a:t>Bumi</a:t>
            </a:r>
            <a:r>
              <a:rPr lang="en-IN" sz="2400" dirty="0">
                <a:solidFill>
                  <a:schemeClr val="bg1"/>
                </a:solidFill>
              </a:rPr>
              <a:t> Armada </a:t>
            </a:r>
            <a:r>
              <a:rPr lang="en-IN" sz="2400" dirty="0" err="1">
                <a:solidFill>
                  <a:schemeClr val="bg1"/>
                </a:solidFill>
              </a:rPr>
              <a:t>Berhad</a:t>
            </a:r>
            <a:endParaRPr lang="en-IN" sz="2400" dirty="0">
              <a:solidFill>
                <a:schemeClr val="bg1"/>
              </a:solidFill>
            </a:endParaRPr>
          </a:p>
          <a:p>
            <a:pPr marL="342900" indent="-342900">
              <a:buFont typeface="Wingdings" pitchFamily="2" charset="2"/>
              <a:buChar char="v"/>
            </a:pPr>
            <a:r>
              <a:rPr lang="en-IN" sz="2400" dirty="0">
                <a:solidFill>
                  <a:schemeClr val="bg1"/>
                </a:solidFill>
              </a:rPr>
              <a:t>BW Offshore</a:t>
            </a:r>
          </a:p>
          <a:p>
            <a:pPr marL="342900" indent="-342900">
              <a:buFont typeface="Wingdings" pitchFamily="2" charset="2"/>
              <a:buChar char="v"/>
            </a:pPr>
            <a:r>
              <a:rPr lang="en-IN" sz="2400" dirty="0">
                <a:solidFill>
                  <a:schemeClr val="bg1"/>
                </a:solidFill>
              </a:rPr>
              <a:t>Chevron</a:t>
            </a:r>
          </a:p>
          <a:p>
            <a:pPr marL="342900" indent="-342900">
              <a:buFont typeface="Wingdings" pitchFamily="2" charset="2"/>
              <a:buChar char="v"/>
            </a:pPr>
            <a:r>
              <a:rPr lang="en-IN" sz="2400" dirty="0">
                <a:solidFill>
                  <a:schemeClr val="bg1"/>
                </a:solidFill>
              </a:rPr>
              <a:t>ExxonMobil</a:t>
            </a:r>
          </a:p>
          <a:p>
            <a:pPr marL="342900" indent="-342900">
              <a:buFont typeface="Wingdings" pitchFamily="2" charset="2"/>
              <a:buChar char="v"/>
            </a:pPr>
            <a:r>
              <a:rPr lang="en-IN" sz="2400" dirty="0">
                <a:solidFill>
                  <a:schemeClr val="bg1"/>
                </a:solidFill>
              </a:rPr>
              <a:t>MODEC</a:t>
            </a:r>
          </a:p>
          <a:p>
            <a:pPr marL="342900" indent="-342900">
              <a:buFont typeface="Wingdings" pitchFamily="2" charset="2"/>
              <a:buChar char="v"/>
            </a:pPr>
            <a:r>
              <a:rPr lang="en-IN" sz="2400" dirty="0" err="1">
                <a:solidFill>
                  <a:schemeClr val="bg1"/>
                </a:solidFill>
              </a:rPr>
              <a:t>Petrobras</a:t>
            </a:r>
            <a:endParaRPr lang="en-IN" sz="2400" dirty="0">
              <a:solidFill>
                <a:schemeClr val="bg1"/>
              </a:solidFill>
            </a:endParaRPr>
          </a:p>
          <a:p>
            <a:pPr marL="342900" indent="-342900">
              <a:buFont typeface="Wingdings" pitchFamily="2" charset="2"/>
              <a:buChar char="v"/>
            </a:pPr>
            <a:r>
              <a:rPr lang="en-IN" sz="2400" dirty="0">
                <a:solidFill>
                  <a:schemeClr val="bg1"/>
                </a:solidFill>
              </a:rPr>
              <a:t>Petronas</a:t>
            </a:r>
          </a:p>
          <a:p>
            <a:pPr marL="342900" indent="-342900">
              <a:buFont typeface="Wingdings" pitchFamily="2" charset="2"/>
              <a:buChar char="v"/>
            </a:pPr>
            <a:r>
              <a:rPr lang="en-IN" sz="2400" dirty="0">
                <a:solidFill>
                  <a:schemeClr val="bg1"/>
                </a:solidFill>
              </a:rPr>
              <a:t>SBM Offshore</a:t>
            </a:r>
          </a:p>
          <a:p>
            <a:pPr marL="342900" indent="-342900">
              <a:buFont typeface="Wingdings" pitchFamily="2" charset="2"/>
              <a:buChar char="v"/>
            </a:pPr>
            <a:r>
              <a:rPr lang="en-IN" sz="2400" dirty="0">
                <a:solidFill>
                  <a:schemeClr val="bg1"/>
                </a:solidFill>
              </a:rPr>
              <a:t>Shell</a:t>
            </a:r>
          </a:p>
          <a:p>
            <a:pPr marL="342900" indent="-342900">
              <a:buFont typeface="Wingdings" pitchFamily="2" charset="2"/>
              <a:buChar char="v"/>
            </a:pPr>
            <a:r>
              <a:rPr lang="en-IN" sz="2400" dirty="0" err="1">
                <a:solidFill>
                  <a:schemeClr val="bg1"/>
                </a:solidFill>
              </a:rPr>
              <a:t>Teekay</a:t>
            </a:r>
            <a:r>
              <a:rPr lang="en-IN" sz="2400" dirty="0">
                <a:solidFill>
                  <a:schemeClr val="bg1"/>
                </a:solidFill>
              </a:rPr>
              <a:t> Corporation</a:t>
            </a:r>
          </a:p>
          <a:p>
            <a:pPr marL="342900" indent="-342900">
              <a:buFont typeface="Wingdings" pitchFamily="2" charset="2"/>
              <a:buChar char="v"/>
            </a:pPr>
            <a:r>
              <a:rPr lang="en-IN" sz="2400" dirty="0" err="1">
                <a:solidFill>
                  <a:schemeClr val="bg1"/>
                </a:solidFill>
              </a:rPr>
              <a:t>Yinson</a:t>
            </a:r>
            <a:r>
              <a:rPr lang="en-IN" sz="2400" dirty="0">
                <a:solidFill>
                  <a:schemeClr val="bg1"/>
                </a:solidFill>
              </a:rPr>
              <a:t> Holdings </a:t>
            </a:r>
            <a:r>
              <a:rPr lang="en-IN" sz="2400" dirty="0" err="1">
                <a:solidFill>
                  <a:schemeClr val="bg1"/>
                </a:solidFill>
              </a:rPr>
              <a:t>Berhad</a:t>
            </a:r>
            <a:endParaRPr lang="en-IN" sz="2400" dirty="0">
              <a:solidFill>
                <a:schemeClr val="bg1"/>
              </a:solidFill>
            </a:endParaRPr>
          </a:p>
        </p:txBody>
      </p:sp>
    </p:spTree>
    <p:extLst>
      <p:ext uri="{BB962C8B-B14F-4D97-AF65-F5344CB8AC3E}">
        <p14:creationId xmlns:p14="http://schemas.microsoft.com/office/powerpoint/2010/main" val="2015437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EXXON MOBIL CORPORATION – OVERVIEW</a:t>
            </a:r>
          </a:p>
        </p:txBody>
      </p:sp>
      <p:sp>
        <p:nvSpPr>
          <p:cNvPr id="3" name="Rectángulo: esquinas redondeadas 10">
            <a:extLst>
              <a:ext uri="{FF2B5EF4-FFF2-40B4-BE49-F238E27FC236}">
                <a16:creationId xmlns:a16="http://schemas.microsoft.com/office/drawing/2014/main" id="{975B96E2-BCC3-8A48-882E-F2704A606A84}"/>
              </a:ext>
            </a:extLst>
          </p:cNvPr>
          <p:cNvSpPr/>
          <p:nvPr/>
        </p:nvSpPr>
        <p:spPr>
          <a:xfrm>
            <a:off x="733425" y="971550"/>
            <a:ext cx="5362575" cy="704850"/>
          </a:xfrm>
          <a:prstGeom prst="roundRect">
            <a:avLst>
              <a:gd name="adj" fmla="val 543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lvl="0"/>
            <a:endParaRPr lang="en-US" sz="4000" dirty="0">
              <a:solidFill>
                <a:prstClr val="white"/>
              </a:solidFill>
              <a:latin typeface="+mj-lt"/>
            </a:endParaRPr>
          </a:p>
        </p:txBody>
      </p:sp>
      <p:sp>
        <p:nvSpPr>
          <p:cNvPr id="4" name="Rectángulo: esquinas superiores redondeadas 11">
            <a:extLst>
              <a:ext uri="{FF2B5EF4-FFF2-40B4-BE49-F238E27FC236}">
                <a16:creationId xmlns:a16="http://schemas.microsoft.com/office/drawing/2014/main" id="{3989EDEB-6864-DE44-BD21-1C683E875D04}"/>
              </a:ext>
            </a:extLst>
          </p:cNvPr>
          <p:cNvSpPr/>
          <p:nvPr/>
        </p:nvSpPr>
        <p:spPr>
          <a:xfrm>
            <a:off x="5557838" y="811814"/>
            <a:ext cx="1076325" cy="5717895"/>
          </a:xfrm>
          <a:prstGeom prst="round2SameRect">
            <a:avLst>
              <a:gd name="adj1" fmla="val 0"/>
              <a:gd name="adj2" fmla="val 1558"/>
            </a:avLst>
          </a:prstGeom>
          <a:solidFill>
            <a:srgbClr val="2B7DB7"/>
          </a:solidFill>
          <a:ln>
            <a:noFill/>
          </a:ln>
          <a:effectLst>
            <a:innerShdw blurRad="254000" dist="228600" dir="5400000">
              <a:prstClr val="black">
                <a:alpha val="3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ángulo: esquinas redondeadas 12">
            <a:extLst>
              <a:ext uri="{FF2B5EF4-FFF2-40B4-BE49-F238E27FC236}">
                <a16:creationId xmlns:a16="http://schemas.microsoft.com/office/drawing/2014/main" id="{669A43C1-0A4A-4044-8413-66362DBA706E}"/>
              </a:ext>
            </a:extLst>
          </p:cNvPr>
          <p:cNvSpPr/>
          <p:nvPr/>
        </p:nvSpPr>
        <p:spPr>
          <a:xfrm>
            <a:off x="6096000" y="2803671"/>
            <a:ext cx="5343525" cy="704850"/>
          </a:xfrm>
          <a:prstGeom prst="roundRect">
            <a:avLst>
              <a:gd name="adj" fmla="val 485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endParaRPr lang="en-US" sz="4000" dirty="0">
              <a:solidFill>
                <a:prstClr val="white"/>
              </a:solidFill>
              <a:latin typeface="+mj-lt"/>
            </a:endParaRPr>
          </a:p>
        </p:txBody>
      </p:sp>
      <p:graphicFrame>
        <p:nvGraphicFramePr>
          <p:cNvPr id="8" name="Table 7">
            <a:extLst>
              <a:ext uri="{FF2B5EF4-FFF2-40B4-BE49-F238E27FC236}">
                <a16:creationId xmlns:a16="http://schemas.microsoft.com/office/drawing/2014/main" id="{48675164-D057-6440-90FD-D3EF36FEEF1D}"/>
              </a:ext>
            </a:extLst>
          </p:cNvPr>
          <p:cNvGraphicFramePr>
            <a:graphicFrameLocks noGrp="1"/>
          </p:cNvGraphicFramePr>
          <p:nvPr/>
        </p:nvGraphicFramePr>
        <p:xfrm>
          <a:off x="7099441" y="3858244"/>
          <a:ext cx="4683876" cy="2319505"/>
        </p:xfrm>
        <a:graphic>
          <a:graphicData uri="http://schemas.openxmlformats.org/drawingml/2006/table">
            <a:tbl>
              <a:tblPr firstRow="1" bandRow="1">
                <a:tableStyleId>{5FD0F851-EC5A-4D38-B0AD-8093EC10F338}</a:tableStyleId>
              </a:tblPr>
              <a:tblGrid>
                <a:gridCol w="1962366">
                  <a:extLst>
                    <a:ext uri="{9D8B030D-6E8A-4147-A177-3AD203B41FA5}">
                      <a16:colId xmlns:a16="http://schemas.microsoft.com/office/drawing/2014/main" val="652926296"/>
                    </a:ext>
                  </a:extLst>
                </a:gridCol>
                <a:gridCol w="2721510">
                  <a:extLst>
                    <a:ext uri="{9D8B030D-6E8A-4147-A177-3AD203B41FA5}">
                      <a16:colId xmlns:a16="http://schemas.microsoft.com/office/drawing/2014/main" val="433894847"/>
                    </a:ext>
                  </a:extLst>
                </a:gridCol>
              </a:tblGrid>
              <a:tr h="463901">
                <a:tc>
                  <a:txBody>
                    <a:bodyPr/>
                    <a:lstStyle/>
                    <a:p>
                      <a:pPr algn="ctr">
                        <a:lnSpc>
                          <a:spcPct val="100000"/>
                        </a:lnSpc>
                      </a:pPr>
                      <a:r>
                        <a:rPr lang="en-US" sz="1400" b="0" dirty="0">
                          <a:solidFill>
                            <a:srgbClr val="002060"/>
                          </a:solidFill>
                        </a:rPr>
                        <a:t>Year of Estd.</a:t>
                      </a:r>
                    </a:p>
                  </a:txBody>
                  <a:tcPr anchor="ctr"/>
                </a:tc>
                <a:tc>
                  <a:txBody>
                    <a:bodyPr/>
                    <a:lstStyle/>
                    <a:p>
                      <a:pPr algn="ctr">
                        <a:lnSpc>
                          <a:spcPct val="100000"/>
                        </a:lnSpc>
                      </a:pPr>
                      <a:r>
                        <a:rPr lang="en-US" sz="1400" b="0" dirty="0">
                          <a:solidFill>
                            <a:srgbClr val="002060"/>
                          </a:solidFill>
                        </a:rPr>
                        <a:t>1999</a:t>
                      </a:r>
                    </a:p>
                  </a:txBody>
                  <a:tcPr anchor="ctr"/>
                </a:tc>
                <a:extLst>
                  <a:ext uri="{0D108BD9-81ED-4DB2-BD59-A6C34878D82A}">
                    <a16:rowId xmlns:a16="http://schemas.microsoft.com/office/drawing/2014/main" val="730474993"/>
                  </a:ext>
                </a:extLst>
              </a:tr>
              <a:tr h="463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02060"/>
                          </a:solidFill>
                        </a:rPr>
                        <a:t>Headquarters</a:t>
                      </a:r>
                    </a:p>
                  </a:txBody>
                  <a:tcPr anchor="ctr"/>
                </a:tc>
                <a:tc>
                  <a:txBody>
                    <a:bodyPr/>
                    <a:lstStyle/>
                    <a:p>
                      <a:pPr algn="ctr">
                        <a:lnSpc>
                          <a:spcPct val="100000"/>
                        </a:lnSpc>
                      </a:pPr>
                      <a:r>
                        <a:rPr lang="en-US" sz="1400" b="0" kern="1200" dirty="0">
                          <a:solidFill>
                            <a:srgbClr val="002060"/>
                          </a:solidFill>
                          <a:latin typeface="+mn-lt"/>
                          <a:ea typeface="+mn-ea"/>
                          <a:cs typeface="+mn-cs"/>
                        </a:rPr>
                        <a:t>Texas, U.S.</a:t>
                      </a:r>
                      <a:endParaRPr lang="en-US" sz="1400" b="0" dirty="0">
                        <a:solidFill>
                          <a:srgbClr val="002060"/>
                        </a:solidFill>
                      </a:endParaRPr>
                    </a:p>
                  </a:txBody>
                  <a:tcPr anchor="ctr"/>
                </a:tc>
                <a:extLst>
                  <a:ext uri="{0D108BD9-81ED-4DB2-BD59-A6C34878D82A}">
                    <a16:rowId xmlns:a16="http://schemas.microsoft.com/office/drawing/2014/main" val="2569780544"/>
                  </a:ext>
                </a:extLst>
              </a:tr>
              <a:tr h="463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02060"/>
                          </a:solidFill>
                        </a:rPr>
                        <a:t>Company Type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2060"/>
                          </a:solidFill>
                          <a:latin typeface="+mn-lt"/>
                          <a:ea typeface="+mn-ea"/>
                          <a:cs typeface="+mn-cs"/>
                        </a:rPr>
                        <a:t>Public</a:t>
                      </a:r>
                    </a:p>
                  </a:txBody>
                  <a:tcPr anchor="ctr"/>
                </a:tc>
                <a:extLst>
                  <a:ext uri="{0D108BD9-81ED-4DB2-BD59-A6C34878D82A}">
                    <a16:rowId xmlns:a16="http://schemas.microsoft.com/office/drawing/2014/main" val="2527555695"/>
                  </a:ext>
                </a:extLst>
              </a:tr>
              <a:tr h="463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rgbClr val="002060"/>
                          </a:solidFill>
                        </a:rPr>
                        <a:t>No. of Employees (2021)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2060"/>
                          </a:solidFill>
                          <a:latin typeface="+mn-lt"/>
                          <a:ea typeface="+mn-ea"/>
                          <a:cs typeface="+mn-cs"/>
                        </a:rPr>
                        <a:t>~74,900</a:t>
                      </a:r>
                    </a:p>
                  </a:txBody>
                  <a:tcPr anchor="ctr"/>
                </a:tc>
                <a:extLst>
                  <a:ext uri="{0D108BD9-81ED-4DB2-BD59-A6C34878D82A}">
                    <a16:rowId xmlns:a16="http://schemas.microsoft.com/office/drawing/2014/main" val="1425807894"/>
                  </a:ext>
                </a:extLst>
              </a:tr>
              <a:tr h="463901">
                <a:tc>
                  <a:txBody>
                    <a:bodyPr/>
                    <a:lstStyle/>
                    <a:p>
                      <a:pPr algn="ctr">
                        <a:lnSpc>
                          <a:spcPct val="100000"/>
                        </a:lnSpc>
                      </a:pPr>
                      <a:r>
                        <a:rPr lang="en-US" sz="1400" b="0" dirty="0">
                          <a:solidFill>
                            <a:srgbClr val="002060"/>
                          </a:solidFill>
                        </a:rPr>
                        <a:t>Website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dirty="0">
                          <a:solidFill>
                            <a:srgbClr val="002060"/>
                          </a:solidFill>
                          <a:latin typeface="+mn-lt"/>
                          <a:ea typeface="+mn-ea"/>
                          <a:cs typeface="+mn-cs"/>
                        </a:rPr>
                        <a:t>www.corporate.exxonmobil.com</a:t>
                      </a:r>
                    </a:p>
                  </a:txBody>
                  <a:tcPr anchor="ctr"/>
                </a:tc>
                <a:extLst>
                  <a:ext uri="{0D108BD9-81ED-4DB2-BD59-A6C34878D82A}">
                    <a16:rowId xmlns:a16="http://schemas.microsoft.com/office/drawing/2014/main" val="259746753"/>
                  </a:ext>
                </a:extLst>
              </a:tr>
            </a:tbl>
          </a:graphicData>
        </a:graphic>
      </p:graphicFrame>
      <p:sp>
        <p:nvSpPr>
          <p:cNvPr id="9" name="TextBox 8">
            <a:extLst>
              <a:ext uri="{FF2B5EF4-FFF2-40B4-BE49-F238E27FC236}">
                <a16:creationId xmlns:a16="http://schemas.microsoft.com/office/drawing/2014/main" id="{32FBECDC-AAEF-7E4B-8CD1-D14932619CC7}"/>
              </a:ext>
            </a:extLst>
          </p:cNvPr>
          <p:cNvSpPr txBox="1"/>
          <p:nvPr/>
        </p:nvSpPr>
        <p:spPr>
          <a:xfrm>
            <a:off x="6096000" y="2925263"/>
            <a:ext cx="5343525" cy="461665"/>
          </a:xfrm>
          <a:prstGeom prst="rect">
            <a:avLst/>
          </a:prstGeom>
          <a:noFill/>
        </p:spPr>
        <p:txBody>
          <a:bodyPr wrap="square" rtlCol="0">
            <a:spAutoFit/>
          </a:bodyPr>
          <a:lstStyle/>
          <a:p>
            <a:pPr algn="ctr"/>
            <a:r>
              <a:rPr lang="en-US" sz="2400" dirty="0">
                <a:solidFill>
                  <a:srgbClr val="002060"/>
                </a:solidFill>
              </a:rPr>
              <a:t>Exxon Mobil Corporation</a:t>
            </a:r>
          </a:p>
        </p:txBody>
      </p:sp>
      <p:sp>
        <p:nvSpPr>
          <p:cNvPr id="10" name="Rounded Rectangle 9">
            <a:extLst>
              <a:ext uri="{FF2B5EF4-FFF2-40B4-BE49-F238E27FC236}">
                <a16:creationId xmlns:a16="http://schemas.microsoft.com/office/drawing/2014/main" id="{43C24DA3-81EC-014A-8D86-CDBE71F27C83}"/>
              </a:ext>
            </a:extLst>
          </p:cNvPr>
          <p:cNvSpPr/>
          <p:nvPr/>
        </p:nvSpPr>
        <p:spPr>
          <a:xfrm>
            <a:off x="195262" y="1750142"/>
            <a:ext cx="5262533" cy="4680012"/>
          </a:xfrm>
          <a:prstGeom prst="roundRect">
            <a:avLst>
              <a:gd name="adj" fmla="val 6779"/>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50000"/>
              </a:lnSpc>
              <a:buFont typeface="Wingdings" pitchFamily="2" charset="2"/>
              <a:buChar char="Ø"/>
            </a:pPr>
            <a:r>
              <a:rPr lang="en-US" sz="1400" dirty="0">
                <a:solidFill>
                  <a:srgbClr val="002060"/>
                </a:solidFill>
              </a:rPr>
              <a:t>Exxon Mobil Corporation supplies its products through three (3) product categories: upstream, downstream and chemical. The company supply acoustic insulation products through its "chemicals" segment</a:t>
            </a:r>
          </a:p>
          <a:p>
            <a:pPr marL="171450" indent="-171450" algn="just">
              <a:lnSpc>
                <a:spcPct val="150000"/>
              </a:lnSpc>
              <a:buFont typeface="Wingdings" pitchFamily="2" charset="2"/>
              <a:buChar char="Ø"/>
            </a:pPr>
            <a:r>
              <a:rPr lang="en-US" sz="1400" dirty="0">
                <a:solidFill>
                  <a:srgbClr val="002060"/>
                </a:solidFill>
              </a:rPr>
              <a:t>The company operates in around twenty – one (21) countries globally in all the four major regions North America, South America, Europe and Asia–Pacific and the company has more than 160 nationalities represented in our employee base</a:t>
            </a:r>
          </a:p>
          <a:p>
            <a:pPr marL="171450" indent="-171450" algn="just">
              <a:lnSpc>
                <a:spcPct val="150000"/>
              </a:lnSpc>
              <a:buFont typeface="Wingdings" pitchFamily="2" charset="2"/>
              <a:buChar char="Ø"/>
            </a:pPr>
            <a:r>
              <a:rPr lang="en-US" sz="1400" dirty="0">
                <a:solidFill>
                  <a:srgbClr val="002060"/>
                </a:solidFill>
              </a:rPr>
              <a:t>The company has made six (6) major deep – water discoveries with eight (8) agreements to research lower – emission technologies. The company has thirteen (13) chemical growth projects with three (3) new facilities operating above design rates. The company has more than 20,000 scientists and engineers, including 2,300 PhDs</a:t>
            </a:r>
          </a:p>
        </p:txBody>
      </p:sp>
      <p:sp>
        <p:nvSpPr>
          <p:cNvPr id="11" name="TextBox 10">
            <a:extLst>
              <a:ext uri="{FF2B5EF4-FFF2-40B4-BE49-F238E27FC236}">
                <a16:creationId xmlns:a16="http://schemas.microsoft.com/office/drawing/2014/main" id="{93C59F10-F95A-FD48-ADEC-D3C6A0C2BE25}"/>
              </a:ext>
            </a:extLst>
          </p:cNvPr>
          <p:cNvSpPr txBox="1"/>
          <p:nvPr/>
        </p:nvSpPr>
        <p:spPr>
          <a:xfrm>
            <a:off x="752477" y="1069674"/>
            <a:ext cx="4805362" cy="461665"/>
          </a:xfrm>
          <a:prstGeom prst="rect">
            <a:avLst/>
          </a:prstGeom>
          <a:noFill/>
        </p:spPr>
        <p:txBody>
          <a:bodyPr wrap="square" rtlCol="0">
            <a:spAutoFit/>
          </a:bodyPr>
          <a:lstStyle/>
          <a:p>
            <a:pPr algn="ctr"/>
            <a:r>
              <a:rPr lang="en-US" sz="2400" dirty="0">
                <a:solidFill>
                  <a:srgbClr val="002060"/>
                </a:solidFill>
              </a:rPr>
              <a:t>OVERVIEW</a:t>
            </a:r>
          </a:p>
        </p:txBody>
      </p:sp>
      <p:sp>
        <p:nvSpPr>
          <p:cNvPr id="18" name="Freeform 6004">
            <a:extLst>
              <a:ext uri="{FF2B5EF4-FFF2-40B4-BE49-F238E27FC236}">
                <a16:creationId xmlns:a16="http://schemas.microsoft.com/office/drawing/2014/main" id="{53C08C7E-E06D-0548-A496-33C21BE56110}"/>
              </a:ext>
            </a:extLst>
          </p:cNvPr>
          <p:cNvSpPr>
            <a:spLocks/>
          </p:cNvSpPr>
          <p:nvPr/>
        </p:nvSpPr>
        <p:spPr bwMode="auto">
          <a:xfrm>
            <a:off x="2291676" y="5427272"/>
            <a:ext cx="3064" cy="2954"/>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solidFill>
            <a:srgbClr val="AAAAAA"/>
          </a:solidFill>
          <a:ln w="6350">
            <a:noFill/>
            <a:round/>
            <a:headEnd/>
            <a:tailEnd/>
          </a:ln>
        </p:spPr>
        <p:txBody>
          <a:bodyPr/>
          <a:lstStyle/>
          <a:p>
            <a:endParaRPr lang="da-DK" b="1"/>
          </a:p>
        </p:txBody>
      </p:sp>
      <p:sp>
        <p:nvSpPr>
          <p:cNvPr id="20" name="Freeform 6134">
            <a:extLst>
              <a:ext uri="{FF2B5EF4-FFF2-40B4-BE49-F238E27FC236}">
                <a16:creationId xmlns:a16="http://schemas.microsoft.com/office/drawing/2014/main" id="{C303AFBC-0086-EE48-9454-E8C91D3D0232}"/>
              </a:ext>
            </a:extLst>
          </p:cNvPr>
          <p:cNvSpPr>
            <a:spLocks/>
          </p:cNvSpPr>
          <p:nvPr/>
        </p:nvSpPr>
        <p:spPr bwMode="auto">
          <a:xfrm>
            <a:off x="2298570" y="5425499"/>
            <a:ext cx="2297" cy="2363"/>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solidFill>
            <a:srgbClr val="AAAAAA"/>
          </a:solidFill>
          <a:ln w="6350">
            <a:noFill/>
            <a:round/>
            <a:headEnd/>
            <a:tailEnd/>
          </a:ln>
        </p:spPr>
        <p:txBody>
          <a:bodyPr/>
          <a:lstStyle/>
          <a:p>
            <a:endParaRPr lang="da-DK" b="1"/>
          </a:p>
        </p:txBody>
      </p:sp>
      <p:sp>
        <p:nvSpPr>
          <p:cNvPr id="21" name="Freeform 6135">
            <a:extLst>
              <a:ext uri="{FF2B5EF4-FFF2-40B4-BE49-F238E27FC236}">
                <a16:creationId xmlns:a16="http://schemas.microsoft.com/office/drawing/2014/main" id="{9808C295-9A9E-8946-A509-334BE65D8560}"/>
              </a:ext>
            </a:extLst>
          </p:cNvPr>
          <p:cNvSpPr>
            <a:spLocks/>
          </p:cNvSpPr>
          <p:nvPr/>
        </p:nvSpPr>
        <p:spPr bwMode="auto">
          <a:xfrm>
            <a:off x="2301723" y="5421648"/>
            <a:ext cx="957" cy="738"/>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solidFill>
            <a:srgbClr val="AAAAAA"/>
          </a:solidFill>
          <a:ln w="6350">
            <a:noFill/>
            <a:round/>
            <a:headEnd/>
            <a:tailEnd/>
          </a:ln>
        </p:spPr>
        <p:txBody>
          <a:bodyPr/>
          <a:lstStyle/>
          <a:p>
            <a:endParaRPr lang="da-DK" b="1"/>
          </a:p>
        </p:txBody>
      </p:sp>
      <p:sp>
        <p:nvSpPr>
          <p:cNvPr id="22" name="Freeform 6136">
            <a:extLst>
              <a:ext uri="{FF2B5EF4-FFF2-40B4-BE49-F238E27FC236}">
                <a16:creationId xmlns:a16="http://schemas.microsoft.com/office/drawing/2014/main" id="{DAF33741-2AEA-EC47-B23F-42C7C831E993}"/>
              </a:ext>
            </a:extLst>
          </p:cNvPr>
          <p:cNvSpPr>
            <a:spLocks/>
          </p:cNvSpPr>
          <p:nvPr/>
        </p:nvSpPr>
        <p:spPr bwMode="auto">
          <a:xfrm>
            <a:off x="2294656" y="5421363"/>
            <a:ext cx="2297" cy="2363"/>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solidFill>
            <a:srgbClr val="AAAAAA"/>
          </a:solidFill>
          <a:ln w="6350">
            <a:noFill/>
            <a:round/>
            <a:headEnd/>
            <a:tailEnd/>
          </a:ln>
        </p:spPr>
        <p:txBody>
          <a:bodyPr/>
          <a:lstStyle/>
          <a:p>
            <a:endParaRPr lang="da-DK" b="1"/>
          </a:p>
        </p:txBody>
      </p:sp>
      <p:sp>
        <p:nvSpPr>
          <p:cNvPr id="23" name="Freeform 6138">
            <a:extLst>
              <a:ext uri="{FF2B5EF4-FFF2-40B4-BE49-F238E27FC236}">
                <a16:creationId xmlns:a16="http://schemas.microsoft.com/office/drawing/2014/main" id="{28557282-6F44-0E41-94BE-41E387988C9B}"/>
              </a:ext>
            </a:extLst>
          </p:cNvPr>
          <p:cNvSpPr>
            <a:spLocks/>
          </p:cNvSpPr>
          <p:nvPr/>
        </p:nvSpPr>
        <p:spPr bwMode="auto">
          <a:xfrm>
            <a:off x="2295510" y="5427237"/>
            <a:ext cx="1531" cy="1773"/>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solidFill>
            <a:srgbClr val="AAAAAA"/>
          </a:solidFill>
          <a:ln w="6350">
            <a:noFill/>
            <a:round/>
            <a:headEnd/>
            <a:tailEnd/>
          </a:ln>
        </p:spPr>
        <p:txBody>
          <a:bodyPr/>
          <a:lstStyle/>
          <a:p>
            <a:endParaRPr lang="da-DK" b="1"/>
          </a:p>
        </p:txBody>
      </p:sp>
      <p:sp>
        <p:nvSpPr>
          <p:cNvPr id="24" name="Freeform 6144">
            <a:extLst>
              <a:ext uri="{FF2B5EF4-FFF2-40B4-BE49-F238E27FC236}">
                <a16:creationId xmlns:a16="http://schemas.microsoft.com/office/drawing/2014/main" id="{5C7BF800-B75B-6747-9A98-A9234E371B0E}"/>
              </a:ext>
            </a:extLst>
          </p:cNvPr>
          <p:cNvSpPr>
            <a:spLocks/>
          </p:cNvSpPr>
          <p:nvPr/>
        </p:nvSpPr>
        <p:spPr bwMode="auto">
          <a:xfrm>
            <a:off x="2293088" y="5417187"/>
            <a:ext cx="3064" cy="1773"/>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solidFill>
            <a:srgbClr val="AAAAAA"/>
          </a:solidFill>
          <a:ln w="6350">
            <a:noFill/>
            <a:round/>
            <a:headEnd/>
            <a:tailEnd/>
          </a:ln>
        </p:spPr>
        <p:txBody>
          <a:bodyPr/>
          <a:lstStyle/>
          <a:p>
            <a:endParaRPr lang="da-DK" b="1"/>
          </a:p>
        </p:txBody>
      </p:sp>
      <p:sp>
        <p:nvSpPr>
          <p:cNvPr id="25" name="Freeform 6149">
            <a:extLst>
              <a:ext uri="{FF2B5EF4-FFF2-40B4-BE49-F238E27FC236}">
                <a16:creationId xmlns:a16="http://schemas.microsoft.com/office/drawing/2014/main" id="{DF13F225-A12F-7E4C-BE81-8DB29E474D04}"/>
              </a:ext>
            </a:extLst>
          </p:cNvPr>
          <p:cNvSpPr>
            <a:spLocks/>
          </p:cNvSpPr>
          <p:nvPr/>
        </p:nvSpPr>
        <p:spPr bwMode="auto">
          <a:xfrm>
            <a:off x="2289240" y="5421588"/>
            <a:ext cx="1915" cy="738"/>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solidFill>
            <a:srgbClr val="AAAAAA"/>
          </a:solidFill>
          <a:ln w="6350">
            <a:noFill/>
            <a:round/>
            <a:headEnd/>
            <a:tailEnd/>
          </a:ln>
        </p:spPr>
        <p:txBody>
          <a:bodyPr/>
          <a:lstStyle/>
          <a:p>
            <a:endParaRPr lang="da-DK" b="1"/>
          </a:p>
        </p:txBody>
      </p:sp>
      <p:sp>
        <p:nvSpPr>
          <p:cNvPr id="26" name="Freeform 6150">
            <a:extLst>
              <a:ext uri="{FF2B5EF4-FFF2-40B4-BE49-F238E27FC236}">
                <a16:creationId xmlns:a16="http://schemas.microsoft.com/office/drawing/2014/main" id="{BF8CB200-D46A-1541-BF47-8D08D98445F7}"/>
              </a:ext>
            </a:extLst>
          </p:cNvPr>
          <p:cNvSpPr>
            <a:spLocks/>
          </p:cNvSpPr>
          <p:nvPr/>
        </p:nvSpPr>
        <p:spPr bwMode="auto">
          <a:xfrm>
            <a:off x="2290811" y="5425662"/>
            <a:ext cx="2297" cy="1182"/>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solidFill>
            <a:srgbClr val="AAAAAA"/>
          </a:solidFill>
          <a:ln w="6350">
            <a:noFill/>
            <a:round/>
            <a:headEnd/>
            <a:tailEnd/>
          </a:ln>
        </p:spPr>
        <p:txBody>
          <a:bodyPr/>
          <a:lstStyle/>
          <a:p>
            <a:endParaRPr lang="da-DK" b="1"/>
          </a:p>
        </p:txBody>
      </p:sp>
      <p:pic>
        <p:nvPicPr>
          <p:cNvPr id="7" name="Picture 6">
            <a:extLst>
              <a:ext uri="{FF2B5EF4-FFF2-40B4-BE49-F238E27FC236}">
                <a16:creationId xmlns:a16="http://schemas.microsoft.com/office/drawing/2014/main" id="{ECBF3C15-C298-4F25-8347-93985DDB1330}"/>
              </a:ext>
            </a:extLst>
          </p:cNvPr>
          <p:cNvPicPr>
            <a:picLocks noChangeAspect="1"/>
          </p:cNvPicPr>
          <p:nvPr/>
        </p:nvPicPr>
        <p:blipFill>
          <a:blip r:embed="rId2" cstate="print"/>
          <a:stretch>
            <a:fillRect/>
          </a:stretch>
        </p:blipFill>
        <p:spPr>
          <a:xfrm>
            <a:off x="7858577" y="1531339"/>
            <a:ext cx="3126618" cy="922609"/>
          </a:xfrm>
          <a:prstGeom prst="rect">
            <a:avLst/>
          </a:prstGeom>
        </p:spPr>
      </p:pic>
    </p:spTree>
    <p:extLst>
      <p:ext uri="{BB962C8B-B14F-4D97-AF65-F5344CB8AC3E}">
        <p14:creationId xmlns:p14="http://schemas.microsoft.com/office/powerpoint/2010/main" val="35588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EXXON MOBIL CORPORATION – PRODUCTS</a:t>
            </a:r>
          </a:p>
        </p:txBody>
      </p:sp>
      <p:pic>
        <p:nvPicPr>
          <p:cNvPr id="3" name="Picture 2">
            <a:extLst>
              <a:ext uri="{FF2B5EF4-FFF2-40B4-BE49-F238E27FC236}">
                <a16:creationId xmlns:a16="http://schemas.microsoft.com/office/drawing/2014/main" id="{BCC697AF-0EFD-2343-AE1F-BEAAE79DBF3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520700" y="1078349"/>
            <a:ext cx="11150600" cy="5219700"/>
          </a:xfrm>
          <a:prstGeom prst="rect">
            <a:avLst/>
          </a:prstGeom>
        </p:spPr>
      </p:pic>
    </p:spTree>
    <p:extLst>
      <p:ext uri="{BB962C8B-B14F-4D97-AF65-F5344CB8AC3E}">
        <p14:creationId xmlns:p14="http://schemas.microsoft.com/office/powerpoint/2010/main" val="3988806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3010942868"/>
              </p:ext>
            </p:extLst>
          </p:nvPr>
        </p:nvGraphicFramePr>
        <p:xfrm>
          <a:off x="325821" y="987972"/>
          <a:ext cx="11457496" cy="4196786"/>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8</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Carrier Type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2"/>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Carrier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Attractiveness Index, By Carrier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Converted Ship* </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US$ Million, 2021-2030 and Y-o-Y Growth Analysis (%), 2022-2030</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618751628"/>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New Build Ship</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9573191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Redeployed</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9"/>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Asphalt</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0"/>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Ceramic</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1"/>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Metals</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12"/>
                  </a:ext>
                </a:extLst>
              </a:tr>
            </a:tbl>
          </a:graphicData>
        </a:graphic>
      </p:graphicFrame>
      <p:grpSp>
        <p:nvGrpSpPr>
          <p:cNvPr id="69" name="Group 68">
            <a:extLst>
              <a:ext uri="{FF2B5EF4-FFF2-40B4-BE49-F238E27FC236}">
                <a16:creationId xmlns:a16="http://schemas.microsoft.com/office/drawing/2014/main" id="{47DCF4C9-FA4A-4165-A7C0-80175AA2062D}"/>
              </a:ext>
            </a:extLst>
          </p:cNvPr>
          <p:cNvGrpSpPr/>
          <p:nvPr/>
        </p:nvGrpSpPr>
        <p:grpSpPr>
          <a:xfrm>
            <a:off x="10645003" y="1730006"/>
            <a:ext cx="947907" cy="180383"/>
            <a:chOff x="8784672" y="5474183"/>
            <a:chExt cx="1031232" cy="201548"/>
          </a:xfrm>
        </p:grpSpPr>
        <p:sp>
          <p:nvSpPr>
            <p:cNvPr id="70" name="Rounded Rectangle 65">
              <a:extLst>
                <a:ext uri="{FF2B5EF4-FFF2-40B4-BE49-F238E27FC236}">
                  <a16:creationId xmlns:a16="http://schemas.microsoft.com/office/drawing/2014/main" id="{E04F1B2A-7C8E-4AD3-8FB4-F6CFC9B6AD4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66">
              <a:extLst>
                <a:ext uri="{FF2B5EF4-FFF2-40B4-BE49-F238E27FC236}">
                  <a16:creationId xmlns:a16="http://schemas.microsoft.com/office/drawing/2014/main" id="{E8E96820-0C8B-44B0-A2B5-18E3B42C18A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7">
              <a:extLst>
                <a:ext uri="{FF2B5EF4-FFF2-40B4-BE49-F238E27FC236}">
                  <a16:creationId xmlns:a16="http://schemas.microsoft.com/office/drawing/2014/main" id="{FDE2AE15-3A2A-4B20-A6D3-B0EC795E603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A307BC4-213B-405B-9926-6A130C5BE53F}"/>
              </a:ext>
            </a:extLst>
          </p:cNvPr>
          <p:cNvGrpSpPr/>
          <p:nvPr/>
        </p:nvGrpSpPr>
        <p:grpSpPr>
          <a:xfrm>
            <a:off x="10645003" y="2045199"/>
            <a:ext cx="947907" cy="180383"/>
            <a:chOff x="8784672" y="5474183"/>
            <a:chExt cx="1031232" cy="201548"/>
          </a:xfrm>
        </p:grpSpPr>
        <p:sp>
          <p:nvSpPr>
            <p:cNvPr id="74" name="Rounded Rectangle 69">
              <a:extLst>
                <a:ext uri="{FF2B5EF4-FFF2-40B4-BE49-F238E27FC236}">
                  <a16:creationId xmlns:a16="http://schemas.microsoft.com/office/drawing/2014/main" id="{C0526141-469C-40F4-9DF5-1853A6C2870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0">
              <a:extLst>
                <a:ext uri="{FF2B5EF4-FFF2-40B4-BE49-F238E27FC236}">
                  <a16:creationId xmlns:a16="http://schemas.microsoft.com/office/drawing/2014/main" id="{D2ACACB6-49AF-4F3A-8167-22BF80D0E4F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1">
              <a:extLst>
                <a:ext uri="{FF2B5EF4-FFF2-40B4-BE49-F238E27FC236}">
                  <a16:creationId xmlns:a16="http://schemas.microsoft.com/office/drawing/2014/main" id="{09A1B45A-290C-49DA-8CE6-A79812FB651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3B4FE9A0-4650-4F5A-85C3-8C20AE5A8A66}"/>
              </a:ext>
            </a:extLst>
          </p:cNvPr>
          <p:cNvGrpSpPr/>
          <p:nvPr/>
        </p:nvGrpSpPr>
        <p:grpSpPr>
          <a:xfrm>
            <a:off x="10645003" y="2692294"/>
            <a:ext cx="947907" cy="180383"/>
            <a:chOff x="8784672" y="5474183"/>
            <a:chExt cx="1031232" cy="201548"/>
          </a:xfrm>
        </p:grpSpPr>
        <p:sp>
          <p:nvSpPr>
            <p:cNvPr id="78" name="Rounded Rectangle 73">
              <a:extLst>
                <a:ext uri="{FF2B5EF4-FFF2-40B4-BE49-F238E27FC236}">
                  <a16:creationId xmlns:a16="http://schemas.microsoft.com/office/drawing/2014/main" id="{ECFB0A86-6833-4508-BEE6-7495483CD61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4">
              <a:extLst>
                <a:ext uri="{FF2B5EF4-FFF2-40B4-BE49-F238E27FC236}">
                  <a16:creationId xmlns:a16="http://schemas.microsoft.com/office/drawing/2014/main" id="{874079CA-905B-4DD2-B2B8-89D0D29BC95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75">
              <a:extLst>
                <a:ext uri="{FF2B5EF4-FFF2-40B4-BE49-F238E27FC236}">
                  <a16:creationId xmlns:a16="http://schemas.microsoft.com/office/drawing/2014/main" id="{A6CCC779-CF2A-41FC-A2BD-E035FB2F2EE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E0FA1C67-001A-45F5-8BA1-1301EA825210}"/>
              </a:ext>
            </a:extLst>
          </p:cNvPr>
          <p:cNvGrpSpPr/>
          <p:nvPr/>
        </p:nvGrpSpPr>
        <p:grpSpPr>
          <a:xfrm>
            <a:off x="10645003" y="2371265"/>
            <a:ext cx="947907" cy="180383"/>
            <a:chOff x="8784672" y="5474183"/>
            <a:chExt cx="1031232" cy="201548"/>
          </a:xfrm>
        </p:grpSpPr>
        <p:sp>
          <p:nvSpPr>
            <p:cNvPr id="95" name="Rounded Rectangle 85">
              <a:extLst>
                <a:ext uri="{FF2B5EF4-FFF2-40B4-BE49-F238E27FC236}">
                  <a16:creationId xmlns:a16="http://schemas.microsoft.com/office/drawing/2014/main" id="{71C95A39-FD05-4579-945C-C342E9A52EB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86">
              <a:extLst>
                <a:ext uri="{FF2B5EF4-FFF2-40B4-BE49-F238E27FC236}">
                  <a16:creationId xmlns:a16="http://schemas.microsoft.com/office/drawing/2014/main" id="{E6575D3A-68C2-42F6-99C2-ED3550E0D29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87">
              <a:extLst>
                <a:ext uri="{FF2B5EF4-FFF2-40B4-BE49-F238E27FC236}">
                  <a16:creationId xmlns:a16="http://schemas.microsoft.com/office/drawing/2014/main" id="{55EA65EC-C0A0-46F0-9253-E677355133E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CDFF8B-330F-4353-8EAE-2653B0F70523}"/>
              </a:ext>
            </a:extLst>
          </p:cNvPr>
          <p:cNvGrpSpPr/>
          <p:nvPr/>
        </p:nvGrpSpPr>
        <p:grpSpPr>
          <a:xfrm>
            <a:off x="10645003" y="3019940"/>
            <a:ext cx="947907" cy="180383"/>
            <a:chOff x="8784672" y="5474183"/>
            <a:chExt cx="1031232" cy="201548"/>
          </a:xfrm>
        </p:grpSpPr>
        <p:sp>
          <p:nvSpPr>
            <p:cNvPr id="99" name="Rounded Rectangle 89">
              <a:extLst>
                <a:ext uri="{FF2B5EF4-FFF2-40B4-BE49-F238E27FC236}">
                  <a16:creationId xmlns:a16="http://schemas.microsoft.com/office/drawing/2014/main" id="{7701A3A2-0855-4C46-97CE-8F2026821D0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0">
              <a:extLst>
                <a:ext uri="{FF2B5EF4-FFF2-40B4-BE49-F238E27FC236}">
                  <a16:creationId xmlns:a16="http://schemas.microsoft.com/office/drawing/2014/main" id="{180261C6-4A4D-49C6-B2FE-B662C33D6A7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91">
              <a:extLst>
                <a:ext uri="{FF2B5EF4-FFF2-40B4-BE49-F238E27FC236}">
                  <a16:creationId xmlns:a16="http://schemas.microsoft.com/office/drawing/2014/main" id="{DA58B2F6-9F18-488E-BA53-46CF62C5172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73275F27-6B80-498A-933C-0BE8292C9BE3}"/>
              </a:ext>
            </a:extLst>
          </p:cNvPr>
          <p:cNvGrpSpPr/>
          <p:nvPr/>
        </p:nvGrpSpPr>
        <p:grpSpPr>
          <a:xfrm>
            <a:off x="10645003" y="3343672"/>
            <a:ext cx="947907" cy="180383"/>
            <a:chOff x="8784672" y="5474183"/>
            <a:chExt cx="1031232" cy="201548"/>
          </a:xfrm>
        </p:grpSpPr>
        <p:sp>
          <p:nvSpPr>
            <p:cNvPr id="110" name="Rounded Rectangle 93">
              <a:extLst>
                <a:ext uri="{FF2B5EF4-FFF2-40B4-BE49-F238E27FC236}">
                  <a16:creationId xmlns:a16="http://schemas.microsoft.com/office/drawing/2014/main" id="{FA765C4B-539E-4B0D-99BF-45F553AF494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94">
              <a:extLst>
                <a:ext uri="{FF2B5EF4-FFF2-40B4-BE49-F238E27FC236}">
                  <a16:creationId xmlns:a16="http://schemas.microsoft.com/office/drawing/2014/main" id="{07B9F471-AC6E-48EF-8658-D47199EFB55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95">
              <a:extLst>
                <a:ext uri="{FF2B5EF4-FFF2-40B4-BE49-F238E27FC236}">
                  <a16:creationId xmlns:a16="http://schemas.microsoft.com/office/drawing/2014/main" id="{18AEA0E4-AF37-4986-B5DA-4EB87613160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77224F8-1987-4325-B132-ED381AD81A09}"/>
              </a:ext>
            </a:extLst>
          </p:cNvPr>
          <p:cNvGrpSpPr/>
          <p:nvPr/>
        </p:nvGrpSpPr>
        <p:grpSpPr>
          <a:xfrm>
            <a:off x="10645003" y="3657654"/>
            <a:ext cx="947907" cy="180383"/>
            <a:chOff x="8784672" y="5474183"/>
            <a:chExt cx="1031232" cy="201548"/>
          </a:xfrm>
        </p:grpSpPr>
        <p:sp>
          <p:nvSpPr>
            <p:cNvPr id="114"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77224F8-1987-4325-B132-ED381AD81A09}"/>
              </a:ext>
            </a:extLst>
          </p:cNvPr>
          <p:cNvGrpSpPr/>
          <p:nvPr/>
        </p:nvGrpSpPr>
        <p:grpSpPr>
          <a:xfrm>
            <a:off x="10642855" y="3977481"/>
            <a:ext cx="947907" cy="180383"/>
            <a:chOff x="8784672" y="5474183"/>
            <a:chExt cx="1031232" cy="201548"/>
          </a:xfrm>
        </p:grpSpPr>
        <p:sp>
          <p:nvSpPr>
            <p:cNvPr id="33"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77224F8-1987-4325-B132-ED381AD81A09}"/>
              </a:ext>
            </a:extLst>
          </p:cNvPr>
          <p:cNvGrpSpPr/>
          <p:nvPr/>
        </p:nvGrpSpPr>
        <p:grpSpPr>
          <a:xfrm>
            <a:off x="10640707" y="4297308"/>
            <a:ext cx="947907" cy="180383"/>
            <a:chOff x="8784672" y="5474183"/>
            <a:chExt cx="1031232" cy="201548"/>
          </a:xfrm>
        </p:grpSpPr>
        <p:sp>
          <p:nvSpPr>
            <p:cNvPr id="38"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77224F8-1987-4325-B132-ED381AD81A09}"/>
              </a:ext>
            </a:extLst>
          </p:cNvPr>
          <p:cNvGrpSpPr/>
          <p:nvPr/>
        </p:nvGrpSpPr>
        <p:grpSpPr>
          <a:xfrm>
            <a:off x="10638559" y="4617135"/>
            <a:ext cx="947907" cy="180383"/>
            <a:chOff x="8784672" y="5474183"/>
            <a:chExt cx="1031232" cy="201548"/>
          </a:xfrm>
        </p:grpSpPr>
        <p:sp>
          <p:nvSpPr>
            <p:cNvPr id="42"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C77224F8-1987-4325-B132-ED381AD81A09}"/>
              </a:ext>
            </a:extLst>
          </p:cNvPr>
          <p:cNvGrpSpPr/>
          <p:nvPr/>
        </p:nvGrpSpPr>
        <p:grpSpPr>
          <a:xfrm>
            <a:off x="10649290" y="4936962"/>
            <a:ext cx="947907" cy="180383"/>
            <a:chOff x="8784672" y="5474183"/>
            <a:chExt cx="1031232" cy="201548"/>
          </a:xfrm>
        </p:grpSpPr>
        <p:sp>
          <p:nvSpPr>
            <p:cNvPr id="46"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73620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1" y="410296"/>
            <a:ext cx="10308921" cy="369332"/>
          </a:xfrm>
          <a:prstGeom prst="rect">
            <a:avLst/>
          </a:prstGeom>
          <a:noFill/>
        </p:spPr>
        <p:txBody>
          <a:bodyPr wrap="square" rtlCol="0">
            <a:spAutoFit/>
          </a:bodyPr>
          <a:lstStyle/>
          <a:p>
            <a:pPr algn="ctr"/>
            <a:r>
              <a:rPr lang="en-US" sz="1800" b="1" dirty="0">
                <a:solidFill>
                  <a:srgbClr val="002060"/>
                </a:solidFill>
              </a:rPr>
              <a:t>EXXON MOBIL CORPORATION </a:t>
            </a:r>
            <a:r>
              <a:rPr lang="en-US" b="1" dirty="0">
                <a:solidFill>
                  <a:srgbClr val="002060"/>
                </a:solidFill>
                <a:cs typeface="Arial Narrow" panose="020B0604020202020204" pitchFamily="34" charset="0"/>
              </a:rPr>
              <a:t>– FINANCIALS</a:t>
            </a:r>
          </a:p>
        </p:txBody>
      </p:sp>
      <p:graphicFrame>
        <p:nvGraphicFramePr>
          <p:cNvPr id="5" name="Chart 4"/>
          <p:cNvGraphicFramePr/>
          <p:nvPr/>
        </p:nvGraphicFramePr>
        <p:xfrm>
          <a:off x="447811" y="938095"/>
          <a:ext cx="5400000" cy="54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nvGraphicFramePr>
        <p:xfrm>
          <a:off x="6412674" y="938095"/>
          <a:ext cx="5400000" cy="27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6412674" y="3638095"/>
          <a:ext cx="5400000" cy="27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8476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sz="1800" b="1" dirty="0">
                <a:solidFill>
                  <a:srgbClr val="002060"/>
                </a:solidFill>
              </a:rPr>
              <a:t>EXXON MOBIL CORPORATION </a:t>
            </a:r>
            <a:r>
              <a:rPr lang="en-US" b="1" dirty="0">
                <a:solidFill>
                  <a:srgbClr val="002060"/>
                </a:solidFill>
                <a:cs typeface="Arial Narrow" panose="020B0604020202020204" pitchFamily="34" charset="0"/>
              </a:rPr>
              <a:t>– FINANCIALS </a:t>
            </a:r>
          </a:p>
        </p:txBody>
      </p:sp>
      <p:graphicFrame>
        <p:nvGraphicFramePr>
          <p:cNvPr id="6" name="Chart 5"/>
          <p:cNvGraphicFramePr/>
          <p:nvPr/>
        </p:nvGraphicFramePr>
        <p:xfrm>
          <a:off x="696000" y="888642"/>
          <a:ext cx="5400000" cy="54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6157613" y="888642"/>
          <a:ext cx="5400000" cy="54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74997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EXXON MOBIL CORPORATION – KEY DEVELOPMENTS</a:t>
            </a:r>
          </a:p>
        </p:txBody>
      </p:sp>
      <p:grpSp>
        <p:nvGrpSpPr>
          <p:cNvPr id="34" name="Group 33">
            <a:extLst>
              <a:ext uri="{FF2B5EF4-FFF2-40B4-BE49-F238E27FC236}">
                <a16:creationId xmlns:a16="http://schemas.microsoft.com/office/drawing/2014/main" id="{742D0DE8-4258-0244-9BF6-6837C50783D4}"/>
              </a:ext>
            </a:extLst>
          </p:cNvPr>
          <p:cNvGrpSpPr/>
          <p:nvPr/>
        </p:nvGrpSpPr>
        <p:grpSpPr>
          <a:xfrm>
            <a:off x="623136" y="1358125"/>
            <a:ext cx="9087303" cy="2811352"/>
            <a:chOff x="623137" y="2008145"/>
            <a:chExt cx="9087303" cy="2811352"/>
          </a:xfrm>
        </p:grpSpPr>
        <p:grpSp>
          <p:nvGrpSpPr>
            <p:cNvPr id="35" name="Group 34">
              <a:extLst>
                <a:ext uri="{FF2B5EF4-FFF2-40B4-BE49-F238E27FC236}">
                  <a16:creationId xmlns:a16="http://schemas.microsoft.com/office/drawing/2014/main" id="{CA52E5A8-E26B-D748-9D77-F51CCFCC30E6}"/>
                </a:ext>
              </a:extLst>
            </p:cNvPr>
            <p:cNvGrpSpPr/>
            <p:nvPr/>
          </p:nvGrpSpPr>
          <p:grpSpPr>
            <a:xfrm rot="5400000">
              <a:off x="869364" y="2546345"/>
              <a:ext cx="2027544" cy="2023190"/>
              <a:chOff x="1437462" y="2610442"/>
              <a:chExt cx="1834854" cy="1830914"/>
            </a:xfrm>
          </p:grpSpPr>
          <p:sp>
            <p:nvSpPr>
              <p:cNvPr id="41" name="Freeform 84">
                <a:extLst>
                  <a:ext uri="{FF2B5EF4-FFF2-40B4-BE49-F238E27FC236}">
                    <a16:creationId xmlns:a16="http://schemas.microsoft.com/office/drawing/2014/main" id="{BDD648CC-CFFB-BE48-A1D4-544F752CFCF6}"/>
                  </a:ext>
                </a:extLst>
              </p:cNvPr>
              <p:cNvSpPr>
                <a:spLocks/>
              </p:cNvSpPr>
              <p:nvPr/>
            </p:nvSpPr>
            <p:spPr bwMode="auto">
              <a:xfrm>
                <a:off x="1437462" y="2610442"/>
                <a:ext cx="1834854" cy="1830914"/>
              </a:xfrm>
              <a:custGeom>
                <a:avLst/>
                <a:gdLst>
                  <a:gd name="T0" fmla="*/ 1172 w 1182"/>
                  <a:gd name="T1" fmla="*/ 706 h 1179"/>
                  <a:gd name="T2" fmla="*/ 1182 w 1182"/>
                  <a:gd name="T3" fmla="*/ 619 h 1179"/>
                  <a:gd name="T4" fmla="*/ 1082 w 1182"/>
                  <a:gd name="T5" fmla="*/ 588 h 1179"/>
                  <a:gd name="T6" fmla="*/ 1075 w 1182"/>
                  <a:gd name="T7" fmla="*/ 511 h 1179"/>
                  <a:gd name="T8" fmla="*/ 1168 w 1182"/>
                  <a:gd name="T9" fmla="*/ 459 h 1179"/>
                  <a:gd name="T10" fmla="*/ 1143 w 1182"/>
                  <a:gd name="T11" fmla="*/ 377 h 1179"/>
                  <a:gd name="T12" fmla="*/ 1038 w 1182"/>
                  <a:gd name="T13" fmla="*/ 389 h 1179"/>
                  <a:gd name="T14" fmla="*/ 999 w 1182"/>
                  <a:gd name="T15" fmla="*/ 319 h 1179"/>
                  <a:gd name="T16" fmla="*/ 1062 w 1182"/>
                  <a:gd name="T17" fmla="*/ 234 h 1179"/>
                  <a:gd name="T18" fmla="*/ 1006 w 1182"/>
                  <a:gd name="T19" fmla="*/ 171 h 1179"/>
                  <a:gd name="T20" fmla="*/ 916 w 1182"/>
                  <a:gd name="T21" fmla="*/ 224 h 1179"/>
                  <a:gd name="T22" fmla="*/ 850 w 1182"/>
                  <a:gd name="T23" fmla="*/ 175 h 1179"/>
                  <a:gd name="T24" fmla="*/ 873 w 1182"/>
                  <a:gd name="T25" fmla="*/ 72 h 1179"/>
                  <a:gd name="T26" fmla="*/ 797 w 1182"/>
                  <a:gd name="T27" fmla="*/ 37 h 1179"/>
                  <a:gd name="T28" fmla="*/ 735 w 1182"/>
                  <a:gd name="T29" fmla="*/ 123 h 1179"/>
                  <a:gd name="T30" fmla="*/ 654 w 1182"/>
                  <a:gd name="T31" fmla="*/ 105 h 1179"/>
                  <a:gd name="T32" fmla="*/ 633 w 1182"/>
                  <a:gd name="T33" fmla="*/ 2 h 1179"/>
                  <a:gd name="T34" fmla="*/ 591 w 1182"/>
                  <a:gd name="T35" fmla="*/ 0 h 1179"/>
                  <a:gd name="T36" fmla="*/ 549 w 1182"/>
                  <a:gd name="T37" fmla="*/ 2 h 1179"/>
                  <a:gd name="T38" fmla="*/ 528 w 1182"/>
                  <a:gd name="T39" fmla="*/ 105 h 1179"/>
                  <a:gd name="T40" fmla="*/ 447 w 1182"/>
                  <a:gd name="T41" fmla="*/ 123 h 1179"/>
                  <a:gd name="T42" fmla="*/ 386 w 1182"/>
                  <a:gd name="T43" fmla="*/ 37 h 1179"/>
                  <a:gd name="T44" fmla="*/ 310 w 1182"/>
                  <a:gd name="T45" fmla="*/ 72 h 1179"/>
                  <a:gd name="T46" fmla="*/ 333 w 1182"/>
                  <a:gd name="T47" fmla="*/ 175 h 1179"/>
                  <a:gd name="T48" fmla="*/ 267 w 1182"/>
                  <a:gd name="T49" fmla="*/ 224 h 1179"/>
                  <a:gd name="T50" fmla="*/ 176 w 1182"/>
                  <a:gd name="T51" fmla="*/ 171 h 1179"/>
                  <a:gd name="T52" fmla="*/ 120 w 1182"/>
                  <a:gd name="T53" fmla="*/ 234 h 1179"/>
                  <a:gd name="T54" fmla="*/ 183 w 1182"/>
                  <a:gd name="T55" fmla="*/ 319 h 1179"/>
                  <a:gd name="T56" fmla="*/ 144 w 1182"/>
                  <a:gd name="T57" fmla="*/ 389 h 1179"/>
                  <a:gd name="T58" fmla="*/ 40 w 1182"/>
                  <a:gd name="T59" fmla="*/ 377 h 1179"/>
                  <a:gd name="T60" fmla="*/ 14 w 1182"/>
                  <a:gd name="T61" fmla="*/ 459 h 1179"/>
                  <a:gd name="T62" fmla="*/ 107 w 1182"/>
                  <a:gd name="T63" fmla="*/ 511 h 1179"/>
                  <a:gd name="T64" fmla="*/ 100 w 1182"/>
                  <a:gd name="T65" fmla="*/ 588 h 1179"/>
                  <a:gd name="T66" fmla="*/ 0 w 1182"/>
                  <a:gd name="T67" fmla="*/ 619 h 1179"/>
                  <a:gd name="T68" fmla="*/ 10 w 1182"/>
                  <a:gd name="T69" fmla="*/ 706 h 1179"/>
                  <a:gd name="T70" fmla="*/ 116 w 1182"/>
                  <a:gd name="T71" fmla="*/ 716 h 1179"/>
                  <a:gd name="T72" fmla="*/ 140 w 1182"/>
                  <a:gd name="T73" fmla="*/ 786 h 1179"/>
                  <a:gd name="T74" fmla="*/ 61 w 1182"/>
                  <a:gd name="T75" fmla="*/ 856 h 1179"/>
                  <a:gd name="T76" fmla="*/ 107 w 1182"/>
                  <a:gd name="T77" fmla="*/ 932 h 1179"/>
                  <a:gd name="T78" fmla="*/ 207 w 1182"/>
                  <a:gd name="T79" fmla="*/ 898 h 1179"/>
                  <a:gd name="T80" fmla="*/ 256 w 1182"/>
                  <a:gd name="T81" fmla="*/ 951 h 1179"/>
                  <a:gd name="T82" fmla="*/ 212 w 1182"/>
                  <a:gd name="T83" fmla="*/ 1047 h 1179"/>
                  <a:gd name="T84" fmla="*/ 285 w 1182"/>
                  <a:gd name="T85" fmla="*/ 1099 h 1179"/>
                  <a:gd name="T86" fmla="*/ 363 w 1182"/>
                  <a:gd name="T87" fmla="*/ 1027 h 1179"/>
                  <a:gd name="T88" fmla="*/ 427 w 1182"/>
                  <a:gd name="T89" fmla="*/ 1055 h 1179"/>
                  <a:gd name="T90" fmla="*/ 426 w 1182"/>
                  <a:gd name="T91" fmla="*/ 1161 h 1179"/>
                  <a:gd name="T92" fmla="*/ 514 w 1182"/>
                  <a:gd name="T93" fmla="*/ 1179 h 1179"/>
                  <a:gd name="T94" fmla="*/ 557 w 1182"/>
                  <a:gd name="T95" fmla="*/ 1082 h 1179"/>
                  <a:gd name="T96" fmla="*/ 591 w 1182"/>
                  <a:gd name="T97" fmla="*/ 1083 h 1179"/>
                  <a:gd name="T98" fmla="*/ 626 w 1182"/>
                  <a:gd name="T99" fmla="*/ 1082 h 1179"/>
                  <a:gd name="T100" fmla="*/ 668 w 1182"/>
                  <a:gd name="T101" fmla="*/ 1179 h 1179"/>
                  <a:gd name="T102" fmla="*/ 756 w 1182"/>
                  <a:gd name="T103" fmla="*/ 1161 h 1179"/>
                  <a:gd name="T104" fmla="*/ 755 w 1182"/>
                  <a:gd name="T105" fmla="*/ 1055 h 1179"/>
                  <a:gd name="T106" fmla="*/ 819 w 1182"/>
                  <a:gd name="T107" fmla="*/ 1027 h 1179"/>
                  <a:gd name="T108" fmla="*/ 897 w 1182"/>
                  <a:gd name="T109" fmla="*/ 1099 h 1179"/>
                  <a:gd name="T110" fmla="*/ 970 w 1182"/>
                  <a:gd name="T111" fmla="*/ 1047 h 1179"/>
                  <a:gd name="T112" fmla="*/ 927 w 1182"/>
                  <a:gd name="T113" fmla="*/ 951 h 1179"/>
                  <a:gd name="T114" fmla="*/ 975 w 1182"/>
                  <a:gd name="T115" fmla="*/ 898 h 1179"/>
                  <a:gd name="T116" fmla="*/ 1076 w 1182"/>
                  <a:gd name="T117" fmla="*/ 932 h 1179"/>
                  <a:gd name="T118" fmla="*/ 1121 w 1182"/>
                  <a:gd name="T119" fmla="*/ 856 h 1179"/>
                  <a:gd name="T120" fmla="*/ 1042 w 1182"/>
                  <a:gd name="T121" fmla="*/ 786 h 1179"/>
                  <a:gd name="T122" fmla="*/ 1066 w 1182"/>
                  <a:gd name="T123" fmla="*/ 716 h 1179"/>
                  <a:gd name="T124" fmla="*/ 1172 w 1182"/>
                  <a:gd name="T125" fmla="*/ 706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1179">
                    <a:moveTo>
                      <a:pt x="1172" y="706"/>
                    </a:moveTo>
                    <a:cubicBezTo>
                      <a:pt x="1177" y="678"/>
                      <a:pt x="1181" y="649"/>
                      <a:pt x="1182" y="619"/>
                    </a:cubicBezTo>
                    <a:cubicBezTo>
                      <a:pt x="1082" y="588"/>
                      <a:pt x="1082" y="588"/>
                      <a:pt x="1082" y="588"/>
                    </a:cubicBezTo>
                    <a:cubicBezTo>
                      <a:pt x="1082" y="562"/>
                      <a:pt x="1080" y="536"/>
                      <a:pt x="1075" y="511"/>
                    </a:cubicBezTo>
                    <a:cubicBezTo>
                      <a:pt x="1168" y="459"/>
                      <a:pt x="1168" y="459"/>
                      <a:pt x="1168" y="459"/>
                    </a:cubicBezTo>
                    <a:cubicBezTo>
                      <a:pt x="1161" y="431"/>
                      <a:pt x="1153" y="403"/>
                      <a:pt x="1143" y="377"/>
                    </a:cubicBezTo>
                    <a:cubicBezTo>
                      <a:pt x="1038" y="389"/>
                      <a:pt x="1038" y="389"/>
                      <a:pt x="1038" y="389"/>
                    </a:cubicBezTo>
                    <a:cubicBezTo>
                      <a:pt x="1027" y="364"/>
                      <a:pt x="1014" y="341"/>
                      <a:pt x="999" y="319"/>
                    </a:cubicBezTo>
                    <a:cubicBezTo>
                      <a:pt x="1062" y="234"/>
                      <a:pt x="1062" y="234"/>
                      <a:pt x="1062" y="234"/>
                    </a:cubicBezTo>
                    <a:cubicBezTo>
                      <a:pt x="1045" y="211"/>
                      <a:pt x="1026" y="190"/>
                      <a:pt x="1006" y="171"/>
                    </a:cubicBezTo>
                    <a:cubicBezTo>
                      <a:pt x="916" y="224"/>
                      <a:pt x="916" y="224"/>
                      <a:pt x="916" y="224"/>
                    </a:cubicBezTo>
                    <a:cubicBezTo>
                      <a:pt x="895" y="206"/>
                      <a:pt x="873" y="189"/>
                      <a:pt x="850" y="175"/>
                    </a:cubicBezTo>
                    <a:cubicBezTo>
                      <a:pt x="873" y="72"/>
                      <a:pt x="873" y="72"/>
                      <a:pt x="873" y="72"/>
                    </a:cubicBezTo>
                    <a:cubicBezTo>
                      <a:pt x="848" y="58"/>
                      <a:pt x="823" y="47"/>
                      <a:pt x="797" y="37"/>
                    </a:cubicBezTo>
                    <a:cubicBezTo>
                      <a:pt x="735" y="123"/>
                      <a:pt x="735" y="123"/>
                      <a:pt x="735" y="123"/>
                    </a:cubicBezTo>
                    <a:cubicBezTo>
                      <a:pt x="709" y="115"/>
                      <a:pt x="682" y="109"/>
                      <a:pt x="654" y="105"/>
                    </a:cubicBezTo>
                    <a:cubicBezTo>
                      <a:pt x="633" y="2"/>
                      <a:pt x="633" y="2"/>
                      <a:pt x="633" y="2"/>
                    </a:cubicBezTo>
                    <a:cubicBezTo>
                      <a:pt x="619" y="1"/>
                      <a:pt x="605" y="0"/>
                      <a:pt x="591" y="0"/>
                    </a:cubicBezTo>
                    <a:cubicBezTo>
                      <a:pt x="577" y="0"/>
                      <a:pt x="563" y="1"/>
                      <a:pt x="549" y="2"/>
                    </a:cubicBezTo>
                    <a:cubicBezTo>
                      <a:pt x="528" y="105"/>
                      <a:pt x="528" y="105"/>
                      <a:pt x="528" y="105"/>
                    </a:cubicBezTo>
                    <a:cubicBezTo>
                      <a:pt x="500" y="109"/>
                      <a:pt x="473" y="115"/>
                      <a:pt x="447" y="123"/>
                    </a:cubicBezTo>
                    <a:cubicBezTo>
                      <a:pt x="386" y="37"/>
                      <a:pt x="386" y="37"/>
                      <a:pt x="386" y="37"/>
                    </a:cubicBezTo>
                    <a:cubicBezTo>
                      <a:pt x="359" y="47"/>
                      <a:pt x="334" y="58"/>
                      <a:pt x="310" y="72"/>
                    </a:cubicBezTo>
                    <a:cubicBezTo>
                      <a:pt x="333" y="175"/>
                      <a:pt x="333" y="175"/>
                      <a:pt x="333" y="175"/>
                    </a:cubicBezTo>
                    <a:cubicBezTo>
                      <a:pt x="309" y="189"/>
                      <a:pt x="287" y="206"/>
                      <a:pt x="267" y="224"/>
                    </a:cubicBezTo>
                    <a:cubicBezTo>
                      <a:pt x="176" y="171"/>
                      <a:pt x="176" y="171"/>
                      <a:pt x="176" y="171"/>
                    </a:cubicBezTo>
                    <a:cubicBezTo>
                      <a:pt x="156" y="190"/>
                      <a:pt x="137" y="211"/>
                      <a:pt x="120" y="234"/>
                    </a:cubicBezTo>
                    <a:cubicBezTo>
                      <a:pt x="183" y="319"/>
                      <a:pt x="183" y="319"/>
                      <a:pt x="183" y="319"/>
                    </a:cubicBezTo>
                    <a:cubicBezTo>
                      <a:pt x="168" y="341"/>
                      <a:pt x="155" y="364"/>
                      <a:pt x="144" y="389"/>
                    </a:cubicBezTo>
                    <a:cubicBezTo>
                      <a:pt x="40" y="377"/>
                      <a:pt x="40" y="377"/>
                      <a:pt x="40" y="377"/>
                    </a:cubicBezTo>
                    <a:cubicBezTo>
                      <a:pt x="29" y="403"/>
                      <a:pt x="21" y="431"/>
                      <a:pt x="14" y="459"/>
                    </a:cubicBezTo>
                    <a:cubicBezTo>
                      <a:pt x="107" y="511"/>
                      <a:pt x="107" y="511"/>
                      <a:pt x="107" y="511"/>
                    </a:cubicBezTo>
                    <a:cubicBezTo>
                      <a:pt x="103" y="536"/>
                      <a:pt x="100" y="562"/>
                      <a:pt x="100" y="588"/>
                    </a:cubicBezTo>
                    <a:cubicBezTo>
                      <a:pt x="0" y="619"/>
                      <a:pt x="0" y="619"/>
                      <a:pt x="0" y="619"/>
                    </a:cubicBezTo>
                    <a:cubicBezTo>
                      <a:pt x="1" y="649"/>
                      <a:pt x="5" y="678"/>
                      <a:pt x="10" y="706"/>
                    </a:cubicBezTo>
                    <a:cubicBezTo>
                      <a:pt x="116" y="716"/>
                      <a:pt x="116" y="716"/>
                      <a:pt x="116" y="716"/>
                    </a:cubicBezTo>
                    <a:cubicBezTo>
                      <a:pt x="122" y="740"/>
                      <a:pt x="130" y="764"/>
                      <a:pt x="140" y="786"/>
                    </a:cubicBezTo>
                    <a:cubicBezTo>
                      <a:pt x="61" y="856"/>
                      <a:pt x="61" y="856"/>
                      <a:pt x="61" y="856"/>
                    </a:cubicBezTo>
                    <a:cubicBezTo>
                      <a:pt x="74" y="883"/>
                      <a:pt x="90" y="908"/>
                      <a:pt x="107" y="932"/>
                    </a:cubicBezTo>
                    <a:cubicBezTo>
                      <a:pt x="207" y="898"/>
                      <a:pt x="207" y="898"/>
                      <a:pt x="207" y="898"/>
                    </a:cubicBezTo>
                    <a:cubicBezTo>
                      <a:pt x="222" y="917"/>
                      <a:pt x="238" y="934"/>
                      <a:pt x="256" y="951"/>
                    </a:cubicBezTo>
                    <a:cubicBezTo>
                      <a:pt x="212" y="1047"/>
                      <a:pt x="212" y="1047"/>
                      <a:pt x="212" y="1047"/>
                    </a:cubicBezTo>
                    <a:cubicBezTo>
                      <a:pt x="235" y="1066"/>
                      <a:pt x="259" y="1083"/>
                      <a:pt x="285" y="1099"/>
                    </a:cubicBezTo>
                    <a:cubicBezTo>
                      <a:pt x="363" y="1027"/>
                      <a:pt x="363" y="1027"/>
                      <a:pt x="363" y="1027"/>
                    </a:cubicBezTo>
                    <a:cubicBezTo>
                      <a:pt x="384" y="1038"/>
                      <a:pt x="405" y="1047"/>
                      <a:pt x="427" y="1055"/>
                    </a:cubicBezTo>
                    <a:cubicBezTo>
                      <a:pt x="426" y="1161"/>
                      <a:pt x="426" y="1161"/>
                      <a:pt x="426" y="1161"/>
                    </a:cubicBezTo>
                    <a:cubicBezTo>
                      <a:pt x="455" y="1169"/>
                      <a:pt x="484" y="1175"/>
                      <a:pt x="514" y="1179"/>
                    </a:cubicBezTo>
                    <a:cubicBezTo>
                      <a:pt x="557" y="1082"/>
                      <a:pt x="557" y="1082"/>
                      <a:pt x="557" y="1082"/>
                    </a:cubicBezTo>
                    <a:cubicBezTo>
                      <a:pt x="568" y="1083"/>
                      <a:pt x="580" y="1083"/>
                      <a:pt x="591" y="1083"/>
                    </a:cubicBezTo>
                    <a:cubicBezTo>
                      <a:pt x="603" y="1083"/>
                      <a:pt x="614" y="1083"/>
                      <a:pt x="626" y="1082"/>
                    </a:cubicBezTo>
                    <a:cubicBezTo>
                      <a:pt x="668" y="1179"/>
                      <a:pt x="668" y="1179"/>
                      <a:pt x="668" y="1179"/>
                    </a:cubicBezTo>
                    <a:cubicBezTo>
                      <a:pt x="698" y="1175"/>
                      <a:pt x="728" y="1169"/>
                      <a:pt x="756" y="1161"/>
                    </a:cubicBezTo>
                    <a:cubicBezTo>
                      <a:pt x="755" y="1055"/>
                      <a:pt x="755" y="1055"/>
                      <a:pt x="755" y="1055"/>
                    </a:cubicBezTo>
                    <a:cubicBezTo>
                      <a:pt x="777" y="1047"/>
                      <a:pt x="799" y="1038"/>
                      <a:pt x="819" y="1027"/>
                    </a:cubicBezTo>
                    <a:cubicBezTo>
                      <a:pt x="897" y="1099"/>
                      <a:pt x="897" y="1099"/>
                      <a:pt x="897" y="1099"/>
                    </a:cubicBezTo>
                    <a:cubicBezTo>
                      <a:pt x="923" y="1083"/>
                      <a:pt x="947" y="1066"/>
                      <a:pt x="970" y="1047"/>
                    </a:cubicBezTo>
                    <a:cubicBezTo>
                      <a:pt x="927" y="951"/>
                      <a:pt x="927" y="951"/>
                      <a:pt x="927" y="951"/>
                    </a:cubicBezTo>
                    <a:cubicBezTo>
                      <a:pt x="944" y="934"/>
                      <a:pt x="960" y="917"/>
                      <a:pt x="975" y="898"/>
                    </a:cubicBezTo>
                    <a:cubicBezTo>
                      <a:pt x="1076" y="932"/>
                      <a:pt x="1076" y="932"/>
                      <a:pt x="1076" y="932"/>
                    </a:cubicBezTo>
                    <a:cubicBezTo>
                      <a:pt x="1093" y="908"/>
                      <a:pt x="1108" y="883"/>
                      <a:pt x="1121" y="856"/>
                    </a:cubicBezTo>
                    <a:cubicBezTo>
                      <a:pt x="1042" y="786"/>
                      <a:pt x="1042" y="786"/>
                      <a:pt x="1042" y="786"/>
                    </a:cubicBezTo>
                    <a:cubicBezTo>
                      <a:pt x="1052" y="764"/>
                      <a:pt x="1060" y="740"/>
                      <a:pt x="1066" y="716"/>
                    </a:cubicBezTo>
                    <a:lnTo>
                      <a:pt x="1172" y="706"/>
                    </a:lnTo>
                    <a:close/>
                  </a:path>
                </a:pathLst>
              </a:custGeom>
              <a:solidFill>
                <a:srgbClr val="016AA3"/>
              </a:solidFill>
              <a:ln>
                <a:noFill/>
              </a:ln>
              <a:effectLst>
                <a:outerShdw blurRad="50800" dist="25400" dir="10800000" algn="r"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Oval 87">
                <a:extLst>
                  <a:ext uri="{FF2B5EF4-FFF2-40B4-BE49-F238E27FC236}">
                    <a16:creationId xmlns:a16="http://schemas.microsoft.com/office/drawing/2014/main" id="{A11394BB-021E-7B48-9357-C5399D3774F4}"/>
                  </a:ext>
                </a:extLst>
              </p:cNvPr>
              <p:cNvSpPr>
                <a:spLocks noChangeArrowheads="1"/>
              </p:cNvSpPr>
              <p:nvPr/>
            </p:nvSpPr>
            <p:spPr bwMode="auto">
              <a:xfrm>
                <a:off x="1710450" y="2882255"/>
                <a:ext cx="1288877" cy="1287287"/>
              </a:xfrm>
              <a:prstGeom prst="ellipse">
                <a:avLst/>
              </a:prstGeom>
              <a:solidFill>
                <a:srgbClr val="015685"/>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43" name="Oval 87">
                <a:extLst>
                  <a:ext uri="{FF2B5EF4-FFF2-40B4-BE49-F238E27FC236}">
                    <a16:creationId xmlns:a16="http://schemas.microsoft.com/office/drawing/2014/main" id="{9506B5DE-F2E4-8C4D-9C51-776418AA3767}"/>
                  </a:ext>
                </a:extLst>
              </p:cNvPr>
              <p:cNvSpPr>
                <a:spLocks noChangeArrowheads="1"/>
              </p:cNvSpPr>
              <p:nvPr/>
            </p:nvSpPr>
            <p:spPr bwMode="auto">
              <a:xfrm>
                <a:off x="1822295" y="2993961"/>
                <a:ext cx="1065187" cy="1063874"/>
              </a:xfrm>
              <a:prstGeom prst="ellipse">
                <a:avLst/>
              </a:prstGeom>
              <a:solidFill>
                <a:schemeClr val="bg1"/>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sp>
          <p:nvSpPr>
            <p:cNvPr id="36" name="Arc 35">
              <a:extLst>
                <a:ext uri="{FF2B5EF4-FFF2-40B4-BE49-F238E27FC236}">
                  <a16:creationId xmlns:a16="http://schemas.microsoft.com/office/drawing/2014/main" id="{EBDD384C-8846-FB41-A7EE-45E3F30B60AC}"/>
                </a:ext>
              </a:extLst>
            </p:cNvPr>
            <p:cNvSpPr>
              <a:spLocks noChangeArrowheads="1"/>
            </p:cNvSpPr>
            <p:nvPr/>
          </p:nvSpPr>
          <p:spPr bwMode="auto">
            <a:xfrm rot="5400000">
              <a:off x="621580" y="2297941"/>
              <a:ext cx="2523113" cy="2520000"/>
            </a:xfrm>
            <a:prstGeom prst="arc">
              <a:avLst>
                <a:gd name="adj1" fmla="val 13742682"/>
                <a:gd name="adj2" fmla="val 18423165"/>
              </a:avLst>
            </a:prstGeom>
            <a:noFill/>
            <a:ln w="5715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Connector 36">
              <a:extLst>
                <a:ext uri="{FF2B5EF4-FFF2-40B4-BE49-F238E27FC236}">
                  <a16:creationId xmlns:a16="http://schemas.microsoft.com/office/drawing/2014/main" id="{60BBDFE3-00B0-C444-8B0F-C3548109B65A}"/>
                </a:ext>
              </a:extLst>
            </p:cNvPr>
            <p:cNvCxnSpPr>
              <a:cxnSpLocks/>
            </p:cNvCxnSpPr>
            <p:nvPr/>
          </p:nvCxnSpPr>
          <p:spPr>
            <a:xfrm rot="5400000">
              <a:off x="3280531" y="3398942"/>
              <a:ext cx="0" cy="274789"/>
            </a:xfrm>
            <a:prstGeom prst="line">
              <a:avLst/>
            </a:prstGeom>
            <a:noFill/>
            <a:ln w="5715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cxnSp>
        <p:sp>
          <p:nvSpPr>
            <p:cNvPr id="39" name="TextBox 38">
              <a:extLst>
                <a:ext uri="{FF2B5EF4-FFF2-40B4-BE49-F238E27FC236}">
                  <a16:creationId xmlns:a16="http://schemas.microsoft.com/office/drawing/2014/main" id="{C2226A0E-523A-C44B-9433-0FED1018D359}"/>
                </a:ext>
              </a:extLst>
            </p:cNvPr>
            <p:cNvSpPr txBox="1"/>
            <p:nvPr/>
          </p:nvSpPr>
          <p:spPr>
            <a:xfrm>
              <a:off x="5684359" y="2428127"/>
              <a:ext cx="3353256" cy="246221"/>
            </a:xfrm>
            <a:prstGeom prst="rect">
              <a:avLst/>
            </a:prstGeom>
            <a:noFill/>
            <a:ln w="6350">
              <a:noFill/>
              <a:prstDash val="dash"/>
            </a:ln>
          </p:spPr>
          <p:txBody>
            <a:bodyPr wrap="square" lIns="0" tIns="0" rIns="0" bIns="0" rtlCol="0">
              <a:spAutoFit/>
            </a:bodyPr>
            <a:lstStyle/>
            <a:p>
              <a:pPr algn="ctr"/>
              <a:r>
                <a:rPr lang="en-US" sz="1600" b="1" dirty="0">
                  <a:solidFill>
                    <a:srgbClr val="016AA3"/>
                  </a:solidFill>
                </a:rPr>
                <a:t>Partnership</a:t>
              </a:r>
            </a:p>
          </p:txBody>
        </p:sp>
        <p:sp>
          <p:nvSpPr>
            <p:cNvPr id="40" name="CuadroTexto 61">
              <a:extLst>
                <a:ext uri="{FF2B5EF4-FFF2-40B4-BE49-F238E27FC236}">
                  <a16:creationId xmlns:a16="http://schemas.microsoft.com/office/drawing/2014/main" id="{53ACB362-26F7-9D4D-8604-ABCD3CC74448}"/>
                </a:ext>
              </a:extLst>
            </p:cNvPr>
            <p:cNvSpPr txBox="1"/>
            <p:nvPr/>
          </p:nvSpPr>
          <p:spPr>
            <a:xfrm>
              <a:off x="5011535" y="2008145"/>
              <a:ext cx="4698905" cy="276999"/>
            </a:xfrm>
            <a:prstGeom prst="rect">
              <a:avLst/>
            </a:prstGeom>
            <a:noFill/>
          </p:spPr>
          <p:txBody>
            <a:bodyPr wrap="square" lIns="0" tIns="0" rIns="0" bIns="0" rtlCol="0">
              <a:spAutoFit/>
            </a:bodyPr>
            <a:lstStyle/>
            <a:p>
              <a:pPr algn="ctr"/>
              <a:r>
                <a:rPr lang="en-US" dirty="0">
                  <a:solidFill>
                    <a:srgbClr val="002060"/>
                  </a:solidFill>
                  <a:latin typeface="+mj-lt"/>
                </a:rPr>
                <a:t>March 30, 2023</a:t>
              </a:r>
            </a:p>
          </p:txBody>
        </p:sp>
      </p:grpSp>
      <p:pic>
        <p:nvPicPr>
          <p:cNvPr id="44" name="Picture 43">
            <a:extLst>
              <a:ext uri="{FF2B5EF4-FFF2-40B4-BE49-F238E27FC236}">
                <a16:creationId xmlns:a16="http://schemas.microsoft.com/office/drawing/2014/main" id="{7F644DAD-4540-104F-9950-C4A86AB7DE65}"/>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Lst>
          </a:blip>
          <a:stretch>
            <a:fillRect/>
          </a:stretch>
        </p:blipFill>
        <p:spPr>
          <a:xfrm>
            <a:off x="1459436" y="2487645"/>
            <a:ext cx="941355" cy="941355"/>
          </a:xfrm>
          <a:prstGeom prst="rect">
            <a:avLst/>
          </a:prstGeom>
        </p:spPr>
      </p:pic>
      <p:pic>
        <p:nvPicPr>
          <p:cNvPr id="3" name="Picture 2">
            <a:extLst>
              <a:ext uri="{FF2B5EF4-FFF2-40B4-BE49-F238E27FC236}">
                <a16:creationId xmlns:a16="http://schemas.microsoft.com/office/drawing/2014/main" id="{E47D4088-463D-1945-9FB6-2E9F7250D50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3699510" y="2162878"/>
            <a:ext cx="8153400" cy="2006600"/>
          </a:xfrm>
          <a:prstGeom prst="rect">
            <a:avLst/>
          </a:prstGeom>
        </p:spPr>
      </p:pic>
    </p:spTree>
    <p:extLst>
      <p:ext uri="{BB962C8B-B14F-4D97-AF65-F5344CB8AC3E}">
        <p14:creationId xmlns:p14="http://schemas.microsoft.com/office/powerpoint/2010/main" val="18124378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842C9FA3-7786-2F47-A6C8-AF147AC1ABF6}"/>
              </a:ext>
            </a:extLst>
          </p:cNvPr>
          <p:cNvSpPr/>
          <p:nvPr/>
        </p:nvSpPr>
        <p:spPr>
          <a:xfrm>
            <a:off x="0" y="0"/>
            <a:ext cx="7353300" cy="6858000"/>
          </a:xfrm>
          <a:custGeom>
            <a:avLst/>
            <a:gdLst>
              <a:gd name="connsiteX0" fmla="*/ 0 w 7353300"/>
              <a:gd name="connsiteY0" fmla="*/ 0 h 6858000"/>
              <a:gd name="connsiteX1" fmla="*/ 7353300 w 7353300"/>
              <a:gd name="connsiteY1" fmla="*/ 0 h 6858000"/>
              <a:gd name="connsiteX2" fmla="*/ 5638800 w 7353300"/>
              <a:gd name="connsiteY2" fmla="*/ 6858000 h 6858000"/>
              <a:gd name="connsiteX3" fmla="*/ 0 w 7353300"/>
              <a:gd name="connsiteY3" fmla="*/ 6858000 h 6858000"/>
              <a:gd name="connsiteX4" fmla="*/ 0 w 73533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8000">
                <a:moveTo>
                  <a:pt x="0" y="0"/>
                </a:moveTo>
                <a:lnTo>
                  <a:pt x="7353300" y="0"/>
                </a:lnTo>
                <a:lnTo>
                  <a:pt x="5638800" y="6858000"/>
                </a:lnTo>
                <a:lnTo>
                  <a:pt x="0" y="6858000"/>
                </a:lnTo>
                <a:lnTo>
                  <a:pt x="0" y="0"/>
                </a:lnTo>
                <a:close/>
              </a:path>
            </a:pathLst>
          </a:custGeom>
          <a:solidFill>
            <a:srgbClr val="45617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19">
            <a:extLst>
              <a:ext uri="{FF2B5EF4-FFF2-40B4-BE49-F238E27FC236}">
                <a16:creationId xmlns:a16="http://schemas.microsoft.com/office/drawing/2014/main" id="{D1DADA20-95EB-374C-B419-5649EFCFF62D}"/>
              </a:ext>
            </a:extLst>
          </p:cNvPr>
          <p:cNvSpPr/>
          <p:nvPr/>
        </p:nvSpPr>
        <p:spPr>
          <a:xfrm>
            <a:off x="5765800" y="0"/>
            <a:ext cx="6426200" cy="6858000"/>
          </a:xfrm>
          <a:custGeom>
            <a:avLst/>
            <a:gdLst>
              <a:gd name="connsiteX0" fmla="*/ 1714500 w 6426200"/>
              <a:gd name="connsiteY0" fmla="*/ 0 h 6858000"/>
              <a:gd name="connsiteX1" fmla="*/ 6426200 w 6426200"/>
              <a:gd name="connsiteY1" fmla="*/ 0 h 6858000"/>
              <a:gd name="connsiteX2" fmla="*/ 6426200 w 6426200"/>
              <a:gd name="connsiteY2" fmla="*/ 6858000 h 6858000"/>
              <a:gd name="connsiteX3" fmla="*/ 0 w 6426200"/>
              <a:gd name="connsiteY3" fmla="*/ 6858000 h 6858000"/>
              <a:gd name="connsiteX4" fmla="*/ 1714500 w 64262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6200" h="6858000">
                <a:moveTo>
                  <a:pt x="1714500" y="0"/>
                </a:moveTo>
                <a:lnTo>
                  <a:pt x="6426200" y="0"/>
                </a:lnTo>
                <a:lnTo>
                  <a:pt x="6426200" y="6858000"/>
                </a:lnTo>
                <a:lnTo>
                  <a:pt x="0" y="6858000"/>
                </a:lnTo>
                <a:lnTo>
                  <a:pt x="1714500" y="0"/>
                </a:lnTo>
                <a:close/>
              </a:path>
            </a:pathLst>
          </a:custGeom>
          <a:solidFill>
            <a:srgbClr val="2B7DB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4E5B43-E3B8-E440-8085-49ED8D37D6A6}"/>
              </a:ext>
            </a:extLst>
          </p:cNvPr>
          <p:cNvSpPr txBox="1"/>
          <p:nvPr/>
        </p:nvSpPr>
        <p:spPr>
          <a:xfrm>
            <a:off x="529240" y="2136436"/>
            <a:ext cx="5664200" cy="830997"/>
          </a:xfrm>
          <a:prstGeom prst="rect">
            <a:avLst/>
          </a:prstGeom>
          <a:noFill/>
        </p:spPr>
        <p:txBody>
          <a:bodyPr wrap="square" lIns="0" tIns="0" rIns="0" bIns="0" rtlCol="0">
            <a:spAutoFit/>
          </a:bodyPr>
          <a:lstStyle/>
          <a:p>
            <a:pPr algn="ctr"/>
            <a:r>
              <a:rPr lang="en-US" sz="5400" dirty="0">
                <a:solidFill>
                  <a:schemeClr val="bg1"/>
                </a:solidFill>
                <a:latin typeface="+mj-lt"/>
              </a:rPr>
              <a:t>SECTION 14</a:t>
            </a:r>
            <a:endParaRPr lang="en-US" sz="5400" b="1" dirty="0">
              <a:solidFill>
                <a:schemeClr val="bg1"/>
              </a:solidFill>
              <a:latin typeface="+mj-lt"/>
            </a:endParaRPr>
          </a:p>
        </p:txBody>
      </p:sp>
      <p:sp>
        <p:nvSpPr>
          <p:cNvPr id="8" name="TextBox 7">
            <a:extLst>
              <a:ext uri="{FF2B5EF4-FFF2-40B4-BE49-F238E27FC236}">
                <a16:creationId xmlns:a16="http://schemas.microsoft.com/office/drawing/2014/main" id="{6B890A9D-648A-584E-94A8-176416FE38D1}"/>
              </a:ext>
            </a:extLst>
          </p:cNvPr>
          <p:cNvSpPr txBox="1"/>
          <p:nvPr/>
        </p:nvSpPr>
        <p:spPr>
          <a:xfrm>
            <a:off x="529240" y="2967433"/>
            <a:ext cx="5664200" cy="677108"/>
          </a:xfrm>
          <a:prstGeom prst="rect">
            <a:avLst/>
          </a:prstGeom>
          <a:noFill/>
        </p:spPr>
        <p:txBody>
          <a:bodyPr wrap="square" lIns="0" tIns="0" rIns="0" bIns="0" rtlCol="0">
            <a:spAutoFit/>
          </a:bodyPr>
          <a:lstStyle/>
          <a:p>
            <a:pPr algn="ctr"/>
            <a:r>
              <a:rPr lang="en-US" sz="4400" dirty="0">
                <a:solidFill>
                  <a:schemeClr val="bg1"/>
                </a:solidFill>
                <a:latin typeface="+mj-lt"/>
              </a:rPr>
              <a:t>APPENDIX</a:t>
            </a:r>
            <a:endParaRPr lang="en-US" sz="4400" b="1" dirty="0">
              <a:solidFill>
                <a:schemeClr val="bg1"/>
              </a:solidFill>
              <a:latin typeface="+mj-lt"/>
            </a:endParaRPr>
          </a:p>
        </p:txBody>
      </p:sp>
    </p:spTree>
    <p:extLst>
      <p:ext uri="{BB962C8B-B14F-4D97-AF65-F5344CB8AC3E}">
        <p14:creationId xmlns:p14="http://schemas.microsoft.com/office/powerpoint/2010/main" val="2598621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332"/>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ABOUT US</a:t>
            </a:r>
          </a:p>
        </p:txBody>
      </p:sp>
      <p:sp>
        <p:nvSpPr>
          <p:cNvPr id="23" name="Rounded Rectangle 22">
            <a:extLst>
              <a:ext uri="{FF2B5EF4-FFF2-40B4-BE49-F238E27FC236}">
                <a16:creationId xmlns:a16="http://schemas.microsoft.com/office/drawing/2014/main" id="{369A828A-A196-DE43-A9B6-6F7A5E7C7897}"/>
              </a:ext>
            </a:extLst>
          </p:cNvPr>
          <p:cNvSpPr/>
          <p:nvPr/>
        </p:nvSpPr>
        <p:spPr>
          <a:xfrm>
            <a:off x="157655" y="1099113"/>
            <a:ext cx="11898311" cy="5101989"/>
          </a:xfrm>
          <a:prstGeom prst="roundRect">
            <a:avLst>
              <a:gd name="adj" fmla="val 677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endParaRPr lang="en-US" sz="1600" i="1" dirty="0">
              <a:solidFill>
                <a:srgbClr val="002060"/>
              </a:solidFill>
            </a:endParaRPr>
          </a:p>
          <a:p>
            <a:pPr algn="just"/>
            <a:r>
              <a:rPr lang="en-US" sz="1600" i="1" dirty="0">
                <a:solidFill>
                  <a:srgbClr val="002060"/>
                </a:solidFill>
              </a:rPr>
              <a:t>DataM Intelligence 4Market Research is a market intelligence platform which gives access to syndicated, customised reports and consulting to its clients at one place. As a firm with rich experience in research and consulting across multiple domains we are one stop solution that will cater to the needs of clients in key business areas. DataM Intelligence has an online platform whose coverage includes industries such as Chemicals and Materials, Agriculture, Health care services, Animal feed and food &amp; beverages, among others. Our platform has Insights on markets that uncover latest market research data that’s distinct from the competition. With coverage across 10 major industries in the marketplace research, DataM Intelligence benefits thousands of companies by helping them take their innovations early to the market by providing a complete view of the market with statistical forecasts. Our strategy centric framework and value-added services will let individuals and corporates with ease of access and custom personalization to research and markets. </a:t>
            </a:r>
          </a:p>
        </p:txBody>
      </p:sp>
    </p:spTree>
    <p:extLst>
      <p:ext uri="{BB962C8B-B14F-4D97-AF65-F5344CB8AC3E}">
        <p14:creationId xmlns:p14="http://schemas.microsoft.com/office/powerpoint/2010/main" val="246673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1937216233"/>
              </p:ext>
            </p:extLst>
          </p:nvPr>
        </p:nvGraphicFramePr>
        <p:xfrm>
          <a:off x="325821" y="987972"/>
          <a:ext cx="11457496" cy="2914522"/>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9</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Depth</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2"/>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Depth</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Attractiveness Index, By Depth</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Shallow Water* </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US$ Million, 2021-2030 and Y-o-Y Growth Analysis (%), 2022-2030</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618751628"/>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Deep &amp; Ultra-deep Water</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95731913"/>
                  </a:ext>
                </a:extLst>
              </a:tr>
            </a:tbl>
          </a:graphicData>
        </a:graphic>
      </p:graphicFrame>
      <p:grpSp>
        <p:nvGrpSpPr>
          <p:cNvPr id="69" name="Group 68">
            <a:extLst>
              <a:ext uri="{FF2B5EF4-FFF2-40B4-BE49-F238E27FC236}">
                <a16:creationId xmlns:a16="http://schemas.microsoft.com/office/drawing/2014/main" id="{47DCF4C9-FA4A-4165-A7C0-80175AA2062D}"/>
              </a:ext>
            </a:extLst>
          </p:cNvPr>
          <p:cNvGrpSpPr/>
          <p:nvPr/>
        </p:nvGrpSpPr>
        <p:grpSpPr>
          <a:xfrm>
            <a:off x="10645003" y="1730006"/>
            <a:ext cx="947907" cy="180383"/>
            <a:chOff x="8784672" y="5474183"/>
            <a:chExt cx="1031232" cy="201548"/>
          </a:xfrm>
        </p:grpSpPr>
        <p:sp>
          <p:nvSpPr>
            <p:cNvPr id="70" name="Rounded Rectangle 65">
              <a:extLst>
                <a:ext uri="{FF2B5EF4-FFF2-40B4-BE49-F238E27FC236}">
                  <a16:creationId xmlns:a16="http://schemas.microsoft.com/office/drawing/2014/main" id="{E04F1B2A-7C8E-4AD3-8FB4-F6CFC9B6AD4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66">
              <a:extLst>
                <a:ext uri="{FF2B5EF4-FFF2-40B4-BE49-F238E27FC236}">
                  <a16:creationId xmlns:a16="http://schemas.microsoft.com/office/drawing/2014/main" id="{E8E96820-0C8B-44B0-A2B5-18E3B42C18A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7">
              <a:extLst>
                <a:ext uri="{FF2B5EF4-FFF2-40B4-BE49-F238E27FC236}">
                  <a16:creationId xmlns:a16="http://schemas.microsoft.com/office/drawing/2014/main" id="{FDE2AE15-3A2A-4B20-A6D3-B0EC795E603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A307BC4-213B-405B-9926-6A130C5BE53F}"/>
              </a:ext>
            </a:extLst>
          </p:cNvPr>
          <p:cNvGrpSpPr/>
          <p:nvPr/>
        </p:nvGrpSpPr>
        <p:grpSpPr>
          <a:xfrm>
            <a:off x="10645003" y="2045199"/>
            <a:ext cx="947907" cy="180383"/>
            <a:chOff x="8784672" y="5474183"/>
            <a:chExt cx="1031232" cy="201548"/>
          </a:xfrm>
        </p:grpSpPr>
        <p:sp>
          <p:nvSpPr>
            <p:cNvPr id="74" name="Rounded Rectangle 69">
              <a:extLst>
                <a:ext uri="{FF2B5EF4-FFF2-40B4-BE49-F238E27FC236}">
                  <a16:creationId xmlns:a16="http://schemas.microsoft.com/office/drawing/2014/main" id="{C0526141-469C-40F4-9DF5-1853A6C2870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0">
              <a:extLst>
                <a:ext uri="{FF2B5EF4-FFF2-40B4-BE49-F238E27FC236}">
                  <a16:creationId xmlns:a16="http://schemas.microsoft.com/office/drawing/2014/main" id="{D2ACACB6-49AF-4F3A-8167-22BF80D0E4F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1">
              <a:extLst>
                <a:ext uri="{FF2B5EF4-FFF2-40B4-BE49-F238E27FC236}">
                  <a16:creationId xmlns:a16="http://schemas.microsoft.com/office/drawing/2014/main" id="{09A1B45A-290C-49DA-8CE6-A79812FB651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3B4FE9A0-4650-4F5A-85C3-8C20AE5A8A66}"/>
              </a:ext>
            </a:extLst>
          </p:cNvPr>
          <p:cNvGrpSpPr/>
          <p:nvPr/>
        </p:nvGrpSpPr>
        <p:grpSpPr>
          <a:xfrm>
            <a:off x="10645003" y="2692294"/>
            <a:ext cx="947907" cy="180383"/>
            <a:chOff x="8784672" y="5474183"/>
            <a:chExt cx="1031232" cy="201548"/>
          </a:xfrm>
        </p:grpSpPr>
        <p:sp>
          <p:nvSpPr>
            <p:cNvPr id="78" name="Rounded Rectangle 73">
              <a:extLst>
                <a:ext uri="{FF2B5EF4-FFF2-40B4-BE49-F238E27FC236}">
                  <a16:creationId xmlns:a16="http://schemas.microsoft.com/office/drawing/2014/main" id="{ECFB0A86-6833-4508-BEE6-7495483CD61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4">
              <a:extLst>
                <a:ext uri="{FF2B5EF4-FFF2-40B4-BE49-F238E27FC236}">
                  <a16:creationId xmlns:a16="http://schemas.microsoft.com/office/drawing/2014/main" id="{874079CA-905B-4DD2-B2B8-89D0D29BC95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75">
              <a:extLst>
                <a:ext uri="{FF2B5EF4-FFF2-40B4-BE49-F238E27FC236}">
                  <a16:creationId xmlns:a16="http://schemas.microsoft.com/office/drawing/2014/main" id="{A6CCC779-CF2A-41FC-A2BD-E035FB2F2EE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E0FA1C67-001A-45F5-8BA1-1301EA825210}"/>
              </a:ext>
            </a:extLst>
          </p:cNvPr>
          <p:cNvGrpSpPr/>
          <p:nvPr/>
        </p:nvGrpSpPr>
        <p:grpSpPr>
          <a:xfrm>
            <a:off x="10645003" y="2371265"/>
            <a:ext cx="947907" cy="180383"/>
            <a:chOff x="8784672" y="5474183"/>
            <a:chExt cx="1031232" cy="201548"/>
          </a:xfrm>
        </p:grpSpPr>
        <p:sp>
          <p:nvSpPr>
            <p:cNvPr id="95" name="Rounded Rectangle 85">
              <a:extLst>
                <a:ext uri="{FF2B5EF4-FFF2-40B4-BE49-F238E27FC236}">
                  <a16:creationId xmlns:a16="http://schemas.microsoft.com/office/drawing/2014/main" id="{71C95A39-FD05-4579-945C-C342E9A52EB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86">
              <a:extLst>
                <a:ext uri="{FF2B5EF4-FFF2-40B4-BE49-F238E27FC236}">
                  <a16:creationId xmlns:a16="http://schemas.microsoft.com/office/drawing/2014/main" id="{E6575D3A-68C2-42F6-99C2-ED3550E0D29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87">
              <a:extLst>
                <a:ext uri="{FF2B5EF4-FFF2-40B4-BE49-F238E27FC236}">
                  <a16:creationId xmlns:a16="http://schemas.microsoft.com/office/drawing/2014/main" id="{55EA65EC-C0A0-46F0-9253-E677355133E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CDFF8B-330F-4353-8EAE-2653B0F70523}"/>
              </a:ext>
            </a:extLst>
          </p:cNvPr>
          <p:cNvGrpSpPr/>
          <p:nvPr/>
        </p:nvGrpSpPr>
        <p:grpSpPr>
          <a:xfrm>
            <a:off x="10645003" y="3019940"/>
            <a:ext cx="947907" cy="180383"/>
            <a:chOff x="8784672" y="5474183"/>
            <a:chExt cx="1031232" cy="201548"/>
          </a:xfrm>
        </p:grpSpPr>
        <p:sp>
          <p:nvSpPr>
            <p:cNvPr id="99" name="Rounded Rectangle 89">
              <a:extLst>
                <a:ext uri="{FF2B5EF4-FFF2-40B4-BE49-F238E27FC236}">
                  <a16:creationId xmlns:a16="http://schemas.microsoft.com/office/drawing/2014/main" id="{7701A3A2-0855-4C46-97CE-8F2026821D0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0">
              <a:extLst>
                <a:ext uri="{FF2B5EF4-FFF2-40B4-BE49-F238E27FC236}">
                  <a16:creationId xmlns:a16="http://schemas.microsoft.com/office/drawing/2014/main" id="{180261C6-4A4D-49C6-B2FE-B662C33D6A7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91">
              <a:extLst>
                <a:ext uri="{FF2B5EF4-FFF2-40B4-BE49-F238E27FC236}">
                  <a16:creationId xmlns:a16="http://schemas.microsoft.com/office/drawing/2014/main" id="{DA58B2F6-9F18-488E-BA53-46CF62C5172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73275F27-6B80-498A-933C-0BE8292C9BE3}"/>
              </a:ext>
            </a:extLst>
          </p:cNvPr>
          <p:cNvGrpSpPr/>
          <p:nvPr/>
        </p:nvGrpSpPr>
        <p:grpSpPr>
          <a:xfrm>
            <a:off x="10645003" y="3343672"/>
            <a:ext cx="947907" cy="180383"/>
            <a:chOff x="8784672" y="5474183"/>
            <a:chExt cx="1031232" cy="201548"/>
          </a:xfrm>
        </p:grpSpPr>
        <p:sp>
          <p:nvSpPr>
            <p:cNvPr id="110" name="Rounded Rectangle 93">
              <a:extLst>
                <a:ext uri="{FF2B5EF4-FFF2-40B4-BE49-F238E27FC236}">
                  <a16:creationId xmlns:a16="http://schemas.microsoft.com/office/drawing/2014/main" id="{FA765C4B-539E-4B0D-99BF-45F553AF494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94">
              <a:extLst>
                <a:ext uri="{FF2B5EF4-FFF2-40B4-BE49-F238E27FC236}">
                  <a16:creationId xmlns:a16="http://schemas.microsoft.com/office/drawing/2014/main" id="{07B9F471-AC6E-48EF-8658-D47199EFB55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95">
              <a:extLst>
                <a:ext uri="{FF2B5EF4-FFF2-40B4-BE49-F238E27FC236}">
                  <a16:creationId xmlns:a16="http://schemas.microsoft.com/office/drawing/2014/main" id="{18AEA0E4-AF37-4986-B5DA-4EB87613160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77224F8-1987-4325-B132-ED381AD81A09}"/>
              </a:ext>
            </a:extLst>
          </p:cNvPr>
          <p:cNvGrpSpPr/>
          <p:nvPr/>
        </p:nvGrpSpPr>
        <p:grpSpPr>
          <a:xfrm>
            <a:off x="10645003" y="3657654"/>
            <a:ext cx="947907" cy="180383"/>
            <a:chOff x="8784672" y="5474183"/>
            <a:chExt cx="1031232" cy="201548"/>
          </a:xfrm>
        </p:grpSpPr>
        <p:sp>
          <p:nvSpPr>
            <p:cNvPr id="114"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1908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F529C-0FDA-444D-9F77-28E7076B0CF5}"/>
              </a:ext>
            </a:extLst>
          </p:cNvPr>
          <p:cNvSpPr txBox="1"/>
          <p:nvPr/>
        </p:nvSpPr>
        <p:spPr>
          <a:xfrm>
            <a:off x="0" y="410296"/>
            <a:ext cx="10308921" cy="369284"/>
          </a:xfrm>
          <a:prstGeom prst="rect">
            <a:avLst/>
          </a:prstGeom>
          <a:noFill/>
        </p:spPr>
        <p:txBody>
          <a:bodyPr wrap="square" rtlCol="0">
            <a:spAutoFit/>
          </a:bodyPr>
          <a:lstStyle/>
          <a:p>
            <a:pPr algn="ctr"/>
            <a:r>
              <a:rPr lang="en-US" b="1" dirty="0">
                <a:solidFill>
                  <a:srgbClr val="002060"/>
                </a:solidFill>
                <a:cs typeface="Arial Narrow" panose="020B0604020202020204" pitchFamily="34" charset="0"/>
              </a:rPr>
              <a:t>TABLE OF CONTENTS</a:t>
            </a:r>
          </a:p>
        </p:txBody>
      </p:sp>
      <p:graphicFrame>
        <p:nvGraphicFramePr>
          <p:cNvPr id="35" name="Table 34">
            <a:extLst>
              <a:ext uri="{FF2B5EF4-FFF2-40B4-BE49-F238E27FC236}">
                <a16:creationId xmlns:a16="http://schemas.microsoft.com/office/drawing/2014/main" id="{65F26B8B-432C-7E40-A508-EC0953B62C64}"/>
              </a:ext>
            </a:extLst>
          </p:cNvPr>
          <p:cNvGraphicFramePr>
            <a:graphicFrameLocks noGrp="1"/>
          </p:cNvGraphicFramePr>
          <p:nvPr>
            <p:extLst>
              <p:ext uri="{D42A27DB-BD31-4B8C-83A1-F6EECF244321}">
                <p14:modId xmlns:p14="http://schemas.microsoft.com/office/powerpoint/2010/main" val="3143276276"/>
              </p:ext>
            </p:extLst>
          </p:nvPr>
        </p:nvGraphicFramePr>
        <p:xfrm>
          <a:off x="325821" y="987972"/>
          <a:ext cx="11457496" cy="2914522"/>
        </p:xfrm>
        <a:graphic>
          <a:graphicData uri="http://schemas.openxmlformats.org/drawingml/2006/table">
            <a:tbl>
              <a:tblPr firstRow="1" bandRow="1">
                <a:tableStyleId>{69012ECD-51FC-41F1-AA8D-1B2483CD663E}</a:tableStyleId>
              </a:tblPr>
              <a:tblGrid>
                <a:gridCol w="10058400">
                  <a:extLst>
                    <a:ext uri="{9D8B030D-6E8A-4147-A177-3AD203B41FA5}">
                      <a16:colId xmlns:a16="http://schemas.microsoft.com/office/drawing/2014/main" val="652926296"/>
                    </a:ext>
                  </a:extLst>
                </a:gridCol>
                <a:gridCol w="1399096">
                  <a:extLst>
                    <a:ext uri="{9D8B030D-6E8A-4147-A177-3AD203B41FA5}">
                      <a16:colId xmlns:a16="http://schemas.microsoft.com/office/drawing/2014/main" val="433894847"/>
                    </a:ext>
                  </a:extLst>
                </a:gridCol>
              </a:tblGrid>
              <a:tr h="320566">
                <a:tc>
                  <a:txBody>
                    <a:bodyPr/>
                    <a:lstStyle/>
                    <a:p>
                      <a:pPr algn="l">
                        <a:lnSpc>
                          <a:spcPct val="100000"/>
                        </a:lnSpc>
                      </a:pPr>
                      <a:r>
                        <a:rPr lang="en-US" sz="1600" dirty="0"/>
                        <a:t>Section 10</a:t>
                      </a:r>
                      <a:endParaRPr lang="en-US" sz="1600" b="0" dirty="0">
                        <a:solidFill>
                          <a:schemeClr val="bg1"/>
                        </a:solidFill>
                      </a:endParaRPr>
                    </a:p>
                  </a:txBody>
                  <a:tcPr anchor="ctr">
                    <a:solidFill>
                      <a:srgbClr val="2B7DB8"/>
                    </a:solidFill>
                  </a:tcPr>
                </a:tc>
                <a:tc>
                  <a:txBody>
                    <a:bodyPr/>
                    <a:lstStyle/>
                    <a:p>
                      <a:pPr algn="ctr">
                        <a:lnSpc>
                          <a:spcPct val="100000"/>
                        </a:lnSpc>
                      </a:pPr>
                      <a:endParaRPr lang="en-US" sz="1400" b="0" dirty="0">
                        <a:solidFill>
                          <a:schemeClr val="bg1"/>
                        </a:solidFill>
                      </a:endParaRPr>
                    </a:p>
                  </a:txBody>
                  <a:tcPr anchor="ctr">
                    <a:solidFill>
                      <a:srgbClr val="2B7DB8"/>
                    </a:solidFill>
                  </a:tcPr>
                </a:tc>
                <a:extLst>
                  <a:ext uri="{0D108BD9-81ED-4DB2-BD59-A6C34878D82A}">
                    <a16:rowId xmlns:a16="http://schemas.microsoft.com/office/drawing/2014/main" val="722935438"/>
                  </a:ext>
                </a:extLst>
              </a:tr>
              <a:tr h="320566">
                <a:tc>
                  <a:txBody>
                    <a:bodyPr/>
                    <a:lstStyle/>
                    <a:p>
                      <a:pPr algn="l">
                        <a:lnSpc>
                          <a:spcPct val="100000"/>
                        </a:lnSpc>
                      </a:pPr>
                      <a:r>
                        <a:rPr lang="en-US" sz="1600" b="1" dirty="0">
                          <a:solidFill>
                            <a:srgbClr val="002060"/>
                          </a:solidFill>
                        </a:rPr>
                        <a:t>Global Floating Production Storage and Offloading (FPSO) Market – By Hull Type</a:t>
                      </a:r>
                    </a:p>
                  </a:txBody>
                  <a:tcPr anchor="ct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730474993"/>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2"/>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and Y-o-Y Growth Analysis (%), By Hull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3"/>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Attractiveness Index, By Hull Type</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4"/>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Single Hull* </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10005"/>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Introduction</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2569780544"/>
                  </a:ext>
                </a:extLst>
              </a:tr>
              <a:tr h="320566">
                <a:tc>
                  <a:txBody>
                    <a:bodyPr/>
                    <a:lstStyle/>
                    <a:p>
                      <a:pPr marL="1200150" marR="0" lvl="2"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Market Size Analysis, US$ Million, 2021-2030 and Y-o-Y Growth Analysis (%), 2022-2030</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618751628"/>
                  </a:ext>
                </a:extLst>
              </a:tr>
              <a:tr h="320566">
                <a:tc>
                  <a:txBody>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400" kern="1200" dirty="0">
                          <a:solidFill>
                            <a:srgbClr val="002060"/>
                          </a:solidFill>
                          <a:latin typeface="+mn-lt"/>
                          <a:ea typeface="+mn-ea"/>
                          <a:cs typeface="+mn-cs"/>
                        </a:rPr>
                        <a:t>Double Hull</a:t>
                      </a:r>
                    </a:p>
                  </a:txBody>
                  <a:tcPr/>
                </a:tc>
                <a:tc>
                  <a:txBody>
                    <a:bodyPr/>
                    <a:lstStyle/>
                    <a:p>
                      <a:pPr algn="ctr">
                        <a:lnSpc>
                          <a:spcPct val="100000"/>
                        </a:lnSpc>
                      </a:pPr>
                      <a:endParaRPr lang="en-US" sz="1400" b="0" dirty="0">
                        <a:solidFill>
                          <a:srgbClr val="002060"/>
                        </a:solidFill>
                      </a:endParaRPr>
                    </a:p>
                  </a:txBody>
                  <a:tcPr anchor="ctr"/>
                </a:tc>
                <a:extLst>
                  <a:ext uri="{0D108BD9-81ED-4DB2-BD59-A6C34878D82A}">
                    <a16:rowId xmlns:a16="http://schemas.microsoft.com/office/drawing/2014/main" val="95731913"/>
                  </a:ext>
                </a:extLst>
              </a:tr>
            </a:tbl>
          </a:graphicData>
        </a:graphic>
      </p:graphicFrame>
      <p:grpSp>
        <p:nvGrpSpPr>
          <p:cNvPr id="69" name="Group 68">
            <a:extLst>
              <a:ext uri="{FF2B5EF4-FFF2-40B4-BE49-F238E27FC236}">
                <a16:creationId xmlns:a16="http://schemas.microsoft.com/office/drawing/2014/main" id="{47DCF4C9-FA4A-4165-A7C0-80175AA2062D}"/>
              </a:ext>
            </a:extLst>
          </p:cNvPr>
          <p:cNvGrpSpPr/>
          <p:nvPr/>
        </p:nvGrpSpPr>
        <p:grpSpPr>
          <a:xfrm>
            <a:off x="10645003" y="1730006"/>
            <a:ext cx="947907" cy="180383"/>
            <a:chOff x="8784672" y="5474183"/>
            <a:chExt cx="1031232" cy="201548"/>
          </a:xfrm>
        </p:grpSpPr>
        <p:sp>
          <p:nvSpPr>
            <p:cNvPr id="70" name="Rounded Rectangle 65">
              <a:extLst>
                <a:ext uri="{FF2B5EF4-FFF2-40B4-BE49-F238E27FC236}">
                  <a16:creationId xmlns:a16="http://schemas.microsoft.com/office/drawing/2014/main" id="{E04F1B2A-7C8E-4AD3-8FB4-F6CFC9B6AD4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66">
              <a:extLst>
                <a:ext uri="{FF2B5EF4-FFF2-40B4-BE49-F238E27FC236}">
                  <a16:creationId xmlns:a16="http://schemas.microsoft.com/office/drawing/2014/main" id="{E8E96820-0C8B-44B0-A2B5-18E3B42C18A2}"/>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67">
              <a:extLst>
                <a:ext uri="{FF2B5EF4-FFF2-40B4-BE49-F238E27FC236}">
                  <a16:creationId xmlns:a16="http://schemas.microsoft.com/office/drawing/2014/main" id="{FDE2AE15-3A2A-4B20-A6D3-B0EC795E6032}"/>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A307BC4-213B-405B-9926-6A130C5BE53F}"/>
              </a:ext>
            </a:extLst>
          </p:cNvPr>
          <p:cNvGrpSpPr/>
          <p:nvPr/>
        </p:nvGrpSpPr>
        <p:grpSpPr>
          <a:xfrm>
            <a:off x="10645003" y="2045199"/>
            <a:ext cx="947907" cy="180383"/>
            <a:chOff x="8784672" y="5474183"/>
            <a:chExt cx="1031232" cy="201548"/>
          </a:xfrm>
        </p:grpSpPr>
        <p:sp>
          <p:nvSpPr>
            <p:cNvPr id="74" name="Rounded Rectangle 69">
              <a:extLst>
                <a:ext uri="{FF2B5EF4-FFF2-40B4-BE49-F238E27FC236}">
                  <a16:creationId xmlns:a16="http://schemas.microsoft.com/office/drawing/2014/main" id="{C0526141-469C-40F4-9DF5-1853A6C2870A}"/>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0">
              <a:extLst>
                <a:ext uri="{FF2B5EF4-FFF2-40B4-BE49-F238E27FC236}">
                  <a16:creationId xmlns:a16="http://schemas.microsoft.com/office/drawing/2014/main" id="{D2ACACB6-49AF-4F3A-8167-22BF80D0E4F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1">
              <a:extLst>
                <a:ext uri="{FF2B5EF4-FFF2-40B4-BE49-F238E27FC236}">
                  <a16:creationId xmlns:a16="http://schemas.microsoft.com/office/drawing/2014/main" id="{09A1B45A-290C-49DA-8CE6-A79812FB6516}"/>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3B4FE9A0-4650-4F5A-85C3-8C20AE5A8A66}"/>
              </a:ext>
            </a:extLst>
          </p:cNvPr>
          <p:cNvGrpSpPr/>
          <p:nvPr/>
        </p:nvGrpSpPr>
        <p:grpSpPr>
          <a:xfrm>
            <a:off x="10645003" y="2692294"/>
            <a:ext cx="947907" cy="180383"/>
            <a:chOff x="8784672" y="5474183"/>
            <a:chExt cx="1031232" cy="201548"/>
          </a:xfrm>
        </p:grpSpPr>
        <p:sp>
          <p:nvSpPr>
            <p:cNvPr id="78" name="Rounded Rectangle 73">
              <a:extLst>
                <a:ext uri="{FF2B5EF4-FFF2-40B4-BE49-F238E27FC236}">
                  <a16:creationId xmlns:a16="http://schemas.microsoft.com/office/drawing/2014/main" id="{ECFB0A86-6833-4508-BEE6-7495483CD619}"/>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4">
              <a:extLst>
                <a:ext uri="{FF2B5EF4-FFF2-40B4-BE49-F238E27FC236}">
                  <a16:creationId xmlns:a16="http://schemas.microsoft.com/office/drawing/2014/main" id="{874079CA-905B-4DD2-B2B8-89D0D29BC958}"/>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75">
              <a:extLst>
                <a:ext uri="{FF2B5EF4-FFF2-40B4-BE49-F238E27FC236}">
                  <a16:creationId xmlns:a16="http://schemas.microsoft.com/office/drawing/2014/main" id="{A6CCC779-CF2A-41FC-A2BD-E035FB2F2EE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E0FA1C67-001A-45F5-8BA1-1301EA825210}"/>
              </a:ext>
            </a:extLst>
          </p:cNvPr>
          <p:cNvGrpSpPr/>
          <p:nvPr/>
        </p:nvGrpSpPr>
        <p:grpSpPr>
          <a:xfrm>
            <a:off x="10645003" y="2371265"/>
            <a:ext cx="947907" cy="180383"/>
            <a:chOff x="8784672" y="5474183"/>
            <a:chExt cx="1031232" cy="201548"/>
          </a:xfrm>
        </p:grpSpPr>
        <p:sp>
          <p:nvSpPr>
            <p:cNvPr id="95" name="Rounded Rectangle 85">
              <a:extLst>
                <a:ext uri="{FF2B5EF4-FFF2-40B4-BE49-F238E27FC236}">
                  <a16:creationId xmlns:a16="http://schemas.microsoft.com/office/drawing/2014/main" id="{71C95A39-FD05-4579-945C-C342E9A52EBF}"/>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86">
              <a:extLst>
                <a:ext uri="{FF2B5EF4-FFF2-40B4-BE49-F238E27FC236}">
                  <a16:creationId xmlns:a16="http://schemas.microsoft.com/office/drawing/2014/main" id="{E6575D3A-68C2-42F6-99C2-ED3550E0D29A}"/>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87">
              <a:extLst>
                <a:ext uri="{FF2B5EF4-FFF2-40B4-BE49-F238E27FC236}">
                  <a16:creationId xmlns:a16="http://schemas.microsoft.com/office/drawing/2014/main" id="{55EA65EC-C0A0-46F0-9253-E677355133E8}"/>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0CDFF8B-330F-4353-8EAE-2653B0F70523}"/>
              </a:ext>
            </a:extLst>
          </p:cNvPr>
          <p:cNvGrpSpPr/>
          <p:nvPr/>
        </p:nvGrpSpPr>
        <p:grpSpPr>
          <a:xfrm>
            <a:off x="10645003" y="3019940"/>
            <a:ext cx="947907" cy="180383"/>
            <a:chOff x="8784672" y="5474183"/>
            <a:chExt cx="1031232" cy="201548"/>
          </a:xfrm>
        </p:grpSpPr>
        <p:sp>
          <p:nvSpPr>
            <p:cNvPr id="99" name="Rounded Rectangle 89">
              <a:extLst>
                <a:ext uri="{FF2B5EF4-FFF2-40B4-BE49-F238E27FC236}">
                  <a16:creationId xmlns:a16="http://schemas.microsoft.com/office/drawing/2014/main" id="{7701A3A2-0855-4C46-97CE-8F2026821D01}"/>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0">
              <a:extLst>
                <a:ext uri="{FF2B5EF4-FFF2-40B4-BE49-F238E27FC236}">
                  <a16:creationId xmlns:a16="http://schemas.microsoft.com/office/drawing/2014/main" id="{180261C6-4A4D-49C6-B2FE-B662C33D6A7F}"/>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91">
              <a:extLst>
                <a:ext uri="{FF2B5EF4-FFF2-40B4-BE49-F238E27FC236}">
                  <a16:creationId xmlns:a16="http://schemas.microsoft.com/office/drawing/2014/main" id="{DA58B2F6-9F18-488E-BA53-46CF62C51724}"/>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a:extLst>
              <a:ext uri="{FF2B5EF4-FFF2-40B4-BE49-F238E27FC236}">
                <a16:creationId xmlns:a16="http://schemas.microsoft.com/office/drawing/2014/main" id="{73275F27-6B80-498A-933C-0BE8292C9BE3}"/>
              </a:ext>
            </a:extLst>
          </p:cNvPr>
          <p:cNvGrpSpPr/>
          <p:nvPr/>
        </p:nvGrpSpPr>
        <p:grpSpPr>
          <a:xfrm>
            <a:off x="10645003" y="3343672"/>
            <a:ext cx="947907" cy="180383"/>
            <a:chOff x="8784672" y="5474183"/>
            <a:chExt cx="1031232" cy="201548"/>
          </a:xfrm>
        </p:grpSpPr>
        <p:sp>
          <p:nvSpPr>
            <p:cNvPr id="110" name="Rounded Rectangle 93">
              <a:extLst>
                <a:ext uri="{FF2B5EF4-FFF2-40B4-BE49-F238E27FC236}">
                  <a16:creationId xmlns:a16="http://schemas.microsoft.com/office/drawing/2014/main" id="{FA765C4B-539E-4B0D-99BF-45F553AF4947}"/>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94">
              <a:extLst>
                <a:ext uri="{FF2B5EF4-FFF2-40B4-BE49-F238E27FC236}">
                  <a16:creationId xmlns:a16="http://schemas.microsoft.com/office/drawing/2014/main" id="{07B9F471-AC6E-48EF-8658-D47199EFB55B}"/>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95">
              <a:extLst>
                <a:ext uri="{FF2B5EF4-FFF2-40B4-BE49-F238E27FC236}">
                  <a16:creationId xmlns:a16="http://schemas.microsoft.com/office/drawing/2014/main" id="{18AEA0E4-AF37-4986-B5DA-4EB876131605}"/>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C77224F8-1987-4325-B132-ED381AD81A09}"/>
              </a:ext>
            </a:extLst>
          </p:cNvPr>
          <p:cNvGrpSpPr/>
          <p:nvPr/>
        </p:nvGrpSpPr>
        <p:grpSpPr>
          <a:xfrm>
            <a:off x="10645003" y="3657654"/>
            <a:ext cx="947907" cy="180383"/>
            <a:chOff x="8784672" y="5474183"/>
            <a:chExt cx="1031232" cy="201548"/>
          </a:xfrm>
        </p:grpSpPr>
        <p:sp>
          <p:nvSpPr>
            <p:cNvPr id="114" name="Rounded Rectangle 97">
              <a:extLst>
                <a:ext uri="{FF2B5EF4-FFF2-40B4-BE49-F238E27FC236}">
                  <a16:creationId xmlns:a16="http://schemas.microsoft.com/office/drawing/2014/main" id="{6F897D7D-7E9E-461E-804D-491A7451DE90}"/>
                </a:ext>
              </a:extLst>
            </p:cNvPr>
            <p:cNvSpPr/>
            <p:nvPr/>
          </p:nvSpPr>
          <p:spPr>
            <a:xfrm>
              <a:off x="8784672" y="5474183"/>
              <a:ext cx="212184" cy="201548"/>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98">
              <a:extLst>
                <a:ext uri="{FF2B5EF4-FFF2-40B4-BE49-F238E27FC236}">
                  <a16:creationId xmlns:a16="http://schemas.microsoft.com/office/drawing/2014/main" id="{AD1EC1E9-28FF-472F-B5DF-256BC6D5A109}"/>
                </a:ext>
              </a:extLst>
            </p:cNvPr>
            <p:cNvSpPr/>
            <p:nvPr/>
          </p:nvSpPr>
          <p:spPr>
            <a:xfrm>
              <a:off x="9194196" y="5474183"/>
              <a:ext cx="212184" cy="201548"/>
            </a:xfrm>
            <a:prstGeom prst="roundRect">
              <a:avLst/>
            </a:prstGeom>
            <a:solidFill>
              <a:srgbClr val="2B7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99">
              <a:extLst>
                <a:ext uri="{FF2B5EF4-FFF2-40B4-BE49-F238E27FC236}">
                  <a16:creationId xmlns:a16="http://schemas.microsoft.com/office/drawing/2014/main" id="{F1B0ADF4-D04D-48F6-8FDE-20F049120AB3}"/>
                </a:ext>
              </a:extLst>
            </p:cNvPr>
            <p:cNvSpPr/>
            <p:nvPr/>
          </p:nvSpPr>
          <p:spPr>
            <a:xfrm>
              <a:off x="9603720" y="5474183"/>
              <a:ext cx="212184" cy="201548"/>
            </a:xfrm>
            <a:prstGeom prst="roundRect">
              <a:avLst/>
            </a:prstGeom>
            <a:solidFill>
              <a:srgbClr val="ED3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0925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4659</TotalTime>
  <Words>7639</Words>
  <Application>Microsoft Office PowerPoint</Application>
  <PresentationFormat>Widescreen</PresentationFormat>
  <Paragraphs>1107</Paragraphs>
  <Slides>74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Georgia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Chathurya</dc:creator>
  <cp:lastModifiedBy>Pranjal Mathur</cp:lastModifiedBy>
  <cp:revision>567</cp:revision>
  <dcterms:created xsi:type="dcterms:W3CDTF">2019-09-24T10:24:35Z</dcterms:created>
  <dcterms:modified xsi:type="dcterms:W3CDTF">2023-10-30T14:44:08Z</dcterms:modified>
</cp:coreProperties>
</file>